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57.xml" ContentType="application/vnd.openxmlformats-officedocument.presentationml.notesSlide+xml"/>
  <Override PartName="/ppt/notesSlides/_rels/notesSlide56.xml.rels" ContentType="application/vnd.openxmlformats-package.relationships+xml"/>
  <Override PartName="/ppt/notesSlides/_rels/notesSlide53.xml.rels" ContentType="application/vnd.openxmlformats-package.relationships+xml"/>
  <Override PartName="/ppt/notesSlides/_rels/notesSlide57.xml.rels" ContentType="application/vnd.openxmlformats-package.relationships+xml"/>
  <Override PartName="/ppt/notesSlides/_rels/notesSlide37.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notesSlide56.xml" ContentType="application/vnd.openxmlformats-officedocument.presentationml.notesSlide+xml"/>
  <Override PartName="/ppt/notesSlides/notesSlide53.xml" ContentType="application/vnd.openxmlformats-officedocument.presentationml.notesSlide+xml"/>
  <Override PartName="/ppt/notesSlides/notesSlide37.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85.png" ContentType="image/png"/>
  <Override PartName="/ppt/media/image184.png" ContentType="image/png"/>
  <Override PartName="/ppt/media/image182.png" ContentType="image/png"/>
  <Override PartName="/ppt/media/image183.jpeg" ContentType="image/jpeg"/>
  <Override PartName="/ppt/media/image180.png" ContentType="image/png"/>
  <Override PartName="/ppt/media/image174.jpeg" ContentType="image/jpeg"/>
  <Override PartName="/ppt/media/image173.png" ContentType="image/png"/>
  <Override PartName="/ppt/media/image171.png" ContentType="image/png"/>
  <Override PartName="/ppt/media/image170.jpeg" ContentType="image/jpeg"/>
  <Override PartName="/ppt/media/image169.png" ContentType="image/png"/>
  <Override PartName="/ppt/media/image167.png" ContentType="image/png"/>
  <Override PartName="/ppt/media/image78.jpeg" ContentType="image/jpeg"/>
  <Override PartName="/ppt/media/image76.png" ContentType="image/png"/>
  <Override PartName="/ppt/media/image75.jpeg" ContentType="image/jpeg"/>
  <Override PartName="/ppt/media/image91.png" ContentType="image/png"/>
  <Override PartName="/ppt/media/image74.png" ContentType="image/png"/>
  <Override PartName="/ppt/media/image72.png" ContentType="image/png"/>
  <Override PartName="/ppt/media/image168.png" ContentType="image/png"/>
  <Override PartName="/ppt/media/image70.png" ContentType="image/png"/>
  <Override PartName="/ppt/media/image6.jpeg" ContentType="image/jpeg"/>
  <Override PartName="/ppt/media/image65.jpeg" ContentType="image/jpeg"/>
  <Override PartName="/ppt/media/image62.jpeg" ContentType="image/jpeg"/>
  <Override PartName="/ppt/media/image59.jpeg" ContentType="image/jpeg"/>
  <Override PartName="/ppt/media/image54.jpeg" ContentType="image/jpeg"/>
  <Override PartName="/ppt/media/image53.png" ContentType="image/png"/>
  <Override PartName="/ppt/media/image162.png" ContentType="image/png"/>
  <Override PartName="/ppt/media/image77.png" ContentType="image/png"/>
  <Override PartName="/ppt/media/image52.png" ContentType="image/png"/>
  <Override PartName="/ppt/media/image39.jpeg" ContentType="image/jpeg"/>
  <Override PartName="/ppt/media/image45.png" ContentType="image/png"/>
  <Override PartName="/ppt/media/image154.png" ContentType="image/png"/>
  <Override PartName="/ppt/media/image44.jpeg" ContentType="image/jpeg"/>
  <Override PartName="/ppt/media/image43.png" ContentType="image/png"/>
  <Override PartName="/ppt/media/image152.png" ContentType="image/png"/>
  <Override PartName="/ppt/media/image181.jpeg" ContentType="image/jpeg"/>
  <Override PartName="/ppt/media/image160.png" ContentType="image/png"/>
  <Override PartName="/ppt/media/image41.jpeg" ContentType="image/jpeg"/>
  <Override PartName="/ppt/media/image175.jpeg" ContentType="image/jpeg"/>
  <Override PartName="/ppt/media/image38.png" ContentType="image/png"/>
  <Override PartName="/ppt/media/image14.jpeg" ContentType="image/jpeg"/>
  <Override PartName="/ppt/media/image147.png" ContentType="image/png"/>
  <Override PartName="/ppt/media/image13.jpeg" ContentType="image/jpeg"/>
  <Override PartName="/ppt/media/image28.png" ContentType="image/png"/>
  <Override PartName="/ppt/media/image27.jpeg" ContentType="image/jpeg"/>
  <Override PartName="/ppt/media/image49.jpeg" ContentType="image/jpeg"/>
  <Override PartName="/ppt/media/image16.jpeg" ContentType="image/jpeg"/>
  <Override PartName="/ppt/media/image177.jpeg" ContentType="image/jpeg"/>
  <Override PartName="/ppt/media/image58.png" ContentType="image/png"/>
  <Override PartName="/ppt/media/image47.jpeg" ContentType="image/jpeg"/>
  <Override PartName="/ppt/media/image61.png" ContentType="image/png"/>
  <Override PartName="/ppt/media/image159.png" ContentType="image/png"/>
  <Override PartName="/ppt/media/image37.png" ContentType="image/png"/>
  <Override PartName="/ppt/media/image19.jpeg" ContentType="image/jpeg"/>
  <Override PartName="/ppt/media/image88.png" ContentType="image/png"/>
  <Override PartName="/ppt/media/image106.png" ContentType="image/png"/>
  <Override PartName="/ppt/media/image12.png" ContentType="image/png"/>
  <Override PartName="/ppt/media/image15.png" ContentType="image/png"/>
  <Override PartName="/ppt/media/image17.png" ContentType="image/png"/>
  <Override PartName="/ppt/media/image18.png" ContentType="image/png"/>
  <Override PartName="/ppt/media/image46.png" ContentType="image/png"/>
  <Override PartName="/ppt/media/image155.png" ContentType="image/png"/>
  <Override PartName="/ppt/media/image130.png" ContentType="image/png"/>
  <Override PartName="/ppt/media/image48.png" ContentType="image/png"/>
  <Override PartName="/ppt/media/image68.jpeg" ContentType="image/jpeg"/>
  <Override PartName="/ppt/media/image157.png" ContentType="image/png"/>
  <Override PartName="/ppt/media/image141.jpeg" ContentType="image/jpeg"/>
  <Override PartName="/ppt/media/image23.png" ContentType="image/png"/>
  <Override PartName="/ppt/media/image132.png" ContentType="image/png"/>
  <Override PartName="/ppt/media/image26.png" ContentType="image/png"/>
  <Override PartName="/ppt/media/image71.jpeg" ContentType="image/jpeg"/>
  <Override PartName="/ppt/media/image135.png" ContentType="image/png"/>
  <Override PartName="/ppt/media/image73.png" ContentType="image/png"/>
  <Override PartName="/ppt/media/image146.jpeg" ContentType="image/jpeg"/>
  <Override PartName="/ppt/media/image42.gif" ContentType="image/gif"/>
  <Override PartName="/ppt/media/image121.jpeg" ContentType="image/jpeg"/>
  <Override PartName="/ppt/media/image29.png" ContentType="image/png"/>
  <Override PartName="/ppt/media/image40.png" ContentType="image/png"/>
  <Override PartName="/ppt/media/image138.png" ContentType="image/png"/>
  <Override PartName="/ppt/media/image56.png" ContentType="image/png"/>
  <Override PartName="/ppt/media/image165.png" ContentType="image/png"/>
  <Override PartName="/ppt/media/image31.png" ContentType="image/png"/>
  <Override PartName="/ppt/media/image140.png" ContentType="image/png"/>
  <Override PartName="/ppt/media/image32.png" ContentType="image/png"/>
  <Override PartName="/ppt/media/image33.png" ContentType="image/png"/>
  <Override PartName="/ppt/media/image142.png" ContentType="image/png"/>
  <Override PartName="/ppt/media/image34.png" ContentType="image/png"/>
  <Override PartName="/ppt/media/image115.jpeg" ContentType="image/jpeg"/>
  <Override PartName="/ppt/media/image143.png" ContentType="image/png"/>
  <Override PartName="/ppt/media/image137.jpeg" ContentType="image/jpeg"/>
  <Override PartName="/ppt/media/image35.png" ContentType="image/png"/>
  <Override PartName="/ppt/media/image144.png" ContentType="image/png"/>
  <Override PartName="/ppt/media/image11.png" ContentType="image/png"/>
  <Override PartName="/ppt/media/image36.png" ContentType="image/png"/>
  <Override PartName="/ppt/media/image145.png" ContentType="image/png"/>
  <Override PartName="/ppt/media/image64.png" ContentType="image/png"/>
  <Override PartName="/ppt/media/image51.jpeg" ContentType="image/jpeg"/>
  <Override PartName="/ppt/media/image9.png" ContentType="image/png"/>
  <Override PartName="/ppt/media/image10.png" ContentType="image/png"/>
  <Override PartName="/ppt/media/image108.png" ContentType="image/png"/>
  <Override PartName="/ppt/media/image8.png" ContentType="image/png"/>
  <Override PartName="/ppt/media/image24.jpeg" ContentType="image/jpeg"/>
  <Override PartName="/ppt/media/image22.jpeg" ContentType="image/jpeg"/>
  <Override PartName="/ppt/media/image83.jpeg" ContentType="image/jpeg"/>
  <Override PartName="/ppt/media/image89.png" ContentType="image/png"/>
  <Override PartName="/ppt/media/image63.png" ContentType="image/png"/>
  <Override PartName="/ppt/media/image1.png" ContentType="image/png"/>
  <Override PartName="/ppt/media/image82.png" ContentType="image/png"/>
  <Override PartName="/ppt/media/image100.png" ContentType="image/png"/>
  <Override PartName="/ppt/media/image3.png" ContentType="image/png"/>
  <Override PartName="/ppt/media/image84.png" ContentType="image/png"/>
  <Override PartName="/ppt/media/image102.png" ContentType="image/png"/>
  <Override PartName="/ppt/media/image67.png" ContentType="image/png"/>
  <Override PartName="/ppt/media/image5.png" ContentType="image/png"/>
  <Override PartName="/ppt/media/image86.png" ContentType="image/png"/>
  <Override PartName="/ppt/media/image66.png" ContentType="image/png"/>
  <Override PartName="/ppt/media/image4.png" ContentType="image/png"/>
  <Override PartName="/ppt/media/image85.png" ContentType="image/png"/>
  <Override PartName="/ppt/media/image103.png" ContentType="image/png"/>
  <Override PartName="/ppt/media/image172.jpeg" ContentType="image/jpeg"/>
  <Override PartName="/ppt/media/image111.jpeg" ContentType="image/jpeg"/>
  <Override PartName="/ppt/media/image81.jpeg" ContentType="image/jpeg"/>
  <Override PartName="/ppt/media/image20.jpeg" ContentType="image/jpeg"/>
  <Override PartName="/ppt/media/image55.jpeg" ContentType="image/jpeg"/>
  <Override PartName="/ppt/media/image57.jpeg" ContentType="image/jpeg"/>
  <Override PartName="/ppt/media/image21.png" ContentType="image/png"/>
  <Override PartName="/ppt/media/image119.png" ContentType="image/png"/>
  <Override PartName="/ppt/media/image2.jpeg" ContentType="image/jpeg"/>
  <Override PartName="/ppt/media/image136.png" ContentType="image/png"/>
  <Override PartName="/ppt/media/image25.jpeg" ContentType="image/jpeg"/>
  <Override PartName="/ppt/media/image79.png" ContentType="image/png"/>
  <Override PartName="/ppt/media/image178.png" ContentType="image/png"/>
  <Override PartName="/ppt/media/image109.jpeg" ContentType="image/jpeg"/>
  <Override PartName="/ppt/media/image80.png" ContentType="image/png"/>
  <Override PartName="/ppt/media/image87.png" ContentType="image/png"/>
  <Override PartName="/ppt/media/image105.png" ContentType="image/png"/>
  <Override PartName="/ppt/media/image90.png" ContentType="image/png"/>
  <Override PartName="/ppt/media/image92.png" ContentType="image/png"/>
  <Override PartName="/ppt/media/image110.png" ContentType="image/png"/>
  <Override PartName="/ppt/media/image179.jpeg" ContentType="image/jpeg"/>
  <Override PartName="/ppt/media/image93.jpeg" ContentType="image/jpeg"/>
  <Override PartName="/ppt/media/image94.png" ContentType="image/png"/>
  <Override PartName="/ppt/media/image60.png" ContentType="image/png"/>
  <Override PartName="/ppt/media/image158.png" ContentType="image/png"/>
  <Override PartName="/ppt/media/image107.jpeg" ContentType="image/jpeg"/>
  <Override PartName="/ppt/media/image95.png" ContentType="image/png"/>
  <Override PartName="/ppt/media/image112.jpeg" ContentType="image/jpeg"/>
  <Override PartName="/ppt/media/image113.png" ContentType="image/png"/>
  <Override PartName="/ppt/media/image96.png" ContentType="image/png"/>
  <Override PartName="/ppt/media/image139.jpeg" ContentType="image/jpeg"/>
  <Override PartName="/ppt/media/image97.png" ContentType="image/png"/>
  <Override PartName="/ppt/media/image98.png" ContentType="image/png"/>
  <Override PartName="/ppt/media/image116.png" ContentType="image/png"/>
  <Override PartName="/ppt/media/image99.jpeg" ContentType="image/jpeg"/>
  <Override PartName="/ppt/media/image101.png" ContentType="image/png"/>
  <Override PartName="/ppt/media/image176.png" ContentType="image/png"/>
  <Override PartName="/ppt/media/image114.jpeg" ContentType="image/jpeg"/>
  <Override PartName="/ppt/media/image133.png" ContentType="image/png"/>
  <Override PartName="/ppt/media/image117.jpeg" ContentType="image/jpeg"/>
  <Override PartName="/ppt/media/image163.png" ContentType="image/png"/>
  <Override PartName="/ppt/media/image120.jpeg" ContentType="image/jpeg"/>
  <Override PartName="/ppt/media/image118.jpeg" ContentType="image/jpeg"/>
  <Override PartName="/ppt/media/image122.png" ContentType="image/png"/>
  <Override PartName="/ppt/media/image123.jpeg" ContentType="image/jpeg"/>
  <Override PartName="/ppt/media/image124.jpeg" ContentType="image/jpeg"/>
  <Override PartName="/ppt/media/image125.png" ContentType="image/png"/>
  <Override PartName="/ppt/media/image69.png" ContentType="image/png"/>
  <Override PartName="/ppt/media/image7.png" ContentType="image/png"/>
  <Override PartName="/ppt/media/image131.jpeg" ContentType="image/jpeg"/>
  <Override PartName="/ppt/media/image126.jpeg" ContentType="image/jpeg"/>
  <Override PartName="/ppt/media/image127.jpeg" ContentType="image/jpeg"/>
  <Override PartName="/ppt/media/image30.png" ContentType="image/png"/>
  <Override PartName="/ppt/media/image104.jpeg" ContentType="image/jpeg"/>
  <Override PartName="/ppt/media/image128.png" ContentType="image/png"/>
  <Override PartName="/ppt/media/image129.jpeg" ContentType="image/jpeg"/>
  <Override PartName="/ppt/media/image134.png" ContentType="image/png"/>
  <Override PartName="/ppt/media/image50.png" ContentType="image/png"/>
  <Override PartName="/ppt/media/image148.png" ContentType="image/png"/>
  <Override PartName="/ppt/media/image149.png" ContentType="image/png"/>
  <Override PartName="/ppt/media/image150.png" ContentType="image/png"/>
  <Override PartName="/ppt/media/image151.jpeg" ContentType="image/jpeg"/>
  <Override PartName="/ppt/media/image153.png" ContentType="image/png"/>
  <Override PartName="/ppt/media/image156.jpeg" ContentType="image/jpeg"/>
  <Override PartName="/ppt/media/image161.jpeg" ContentType="image/jpeg"/>
  <Override PartName="/ppt/media/image164.png" ContentType="image/png"/>
  <Override PartName="/ppt/media/image166.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12192000" cy="6858000"/>
  <p:notesSz cx="9144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78"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79"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80"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81"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82" name="PlaceHolder 6"/>
          <p:cNvSpPr>
            <a:spLocks noGrp="1"/>
          </p:cNvSpPr>
          <p:nvPr>
            <p:ph type="sldNum"/>
          </p:nvPr>
        </p:nvSpPr>
        <p:spPr>
          <a:xfrm>
            <a:off x="4278960" y="10157400"/>
            <a:ext cx="3280680" cy="534240"/>
          </a:xfrm>
          <a:prstGeom prst="rect">
            <a:avLst/>
          </a:prstGeom>
        </p:spPr>
        <p:txBody>
          <a:bodyPr lIns="0" rIns="0" tIns="0" bIns="0" anchor="b"/>
          <a:p>
            <a:pPr algn="r"/>
            <a:fld id="{CF56CD13-9258-4501-800C-C1B44F6CA12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TextShape 1"/>
          <p:cNvSpPr txBox="1"/>
          <p:nvPr/>
        </p:nvSpPr>
        <p:spPr>
          <a:xfrm>
            <a:off x="5179320" y="6513840"/>
            <a:ext cx="3962160" cy="343800"/>
          </a:xfrm>
          <a:prstGeom prst="rect">
            <a:avLst/>
          </a:prstGeom>
          <a:noFill/>
          <a:ln>
            <a:noFill/>
          </a:ln>
        </p:spPr>
        <p:txBody>
          <a:bodyPr anchor="b"/>
          <a:p>
            <a:pPr algn="r">
              <a:lnSpc>
                <a:spcPct val="100000"/>
              </a:lnSpc>
            </a:pPr>
            <a:fld id="{5F4E5670-DFE9-48F7-ADC0-1273AB2EEF20}" type="slidenum">
              <a:rPr b="0" lang="en-US" sz="1300" spc="-1" strike="noStrike">
                <a:solidFill>
                  <a:srgbClr val="000000"/>
                </a:solidFill>
                <a:latin typeface="Times New Roman"/>
                <a:ea typeface="SimSun"/>
              </a:rPr>
              <a:t>&lt;number&gt;</a:t>
            </a:fld>
            <a:endParaRPr b="0" lang="en-US" sz="1300" spc="-1" strike="noStrike">
              <a:latin typeface="Times New Roman"/>
            </a:endParaRPr>
          </a:p>
        </p:txBody>
      </p:sp>
      <p:sp>
        <p:nvSpPr>
          <p:cNvPr id="718" name="CustomShape 2"/>
          <p:cNvSpPr/>
          <p:nvPr/>
        </p:nvSpPr>
        <p:spPr>
          <a:xfrm>
            <a:off x="5524920" y="6839640"/>
            <a:ext cx="4223880" cy="358560"/>
          </a:xfrm>
          <a:prstGeom prst="rect">
            <a:avLst/>
          </a:prstGeom>
          <a:noFill/>
          <a:ln>
            <a:noFill/>
          </a:ln>
        </p:spPr>
        <p:style>
          <a:lnRef idx="0"/>
          <a:fillRef idx="0"/>
          <a:effectRef idx="0"/>
          <a:fontRef idx="minor"/>
        </p:style>
        <p:txBody>
          <a:bodyPr lIns="95040" rIns="95040" tIns="49320" bIns="49320" anchor="b"/>
          <a:p>
            <a:pPr algn="r">
              <a:lnSpc>
                <a:spcPct val="100000"/>
              </a:lnSpc>
            </a:pPr>
            <a:fld id="{261168DB-A941-452F-9326-F3B4007C89DD}" type="slidenum">
              <a:rPr b="0" lang="en-US" sz="1300" spc="-1" strike="noStrike">
                <a:solidFill>
                  <a:srgbClr val="000000"/>
                </a:solidFill>
                <a:latin typeface="Times New Roman"/>
                <a:ea typeface="SimSun"/>
              </a:rPr>
              <a:t>&lt;number&gt;</a:t>
            </a:fld>
            <a:endParaRPr b="0" lang="en-US" sz="1300" spc="-1" strike="noStrike">
              <a:latin typeface="Arial"/>
            </a:endParaRPr>
          </a:p>
        </p:txBody>
      </p:sp>
      <p:sp>
        <p:nvSpPr>
          <p:cNvPr id="719" name="PlaceHolder 3"/>
          <p:cNvSpPr>
            <a:spLocks noGrp="1"/>
          </p:cNvSpPr>
          <p:nvPr>
            <p:ph type="sldImg"/>
          </p:nvPr>
        </p:nvSpPr>
        <p:spPr>
          <a:xfrm>
            <a:off x="2476440" y="541440"/>
            <a:ext cx="4800240" cy="2700000"/>
          </a:xfrm>
          <a:prstGeom prst="rect">
            <a:avLst/>
          </a:prstGeom>
        </p:spPr>
      </p:sp>
      <p:sp>
        <p:nvSpPr>
          <p:cNvPr id="720" name="PlaceHolder 4"/>
          <p:cNvSpPr>
            <a:spLocks noGrp="1"/>
          </p:cNvSpPr>
          <p:nvPr>
            <p:ph type="body"/>
          </p:nvPr>
        </p:nvSpPr>
        <p:spPr>
          <a:xfrm>
            <a:off x="975240" y="3420360"/>
            <a:ext cx="7802640" cy="3240000"/>
          </a:xfrm>
          <a:prstGeom prst="rect">
            <a:avLst/>
          </a:prstGeom>
        </p:spPr>
        <p:txBody>
          <a:bodyPr anchor="ctr"/>
          <a:p>
            <a:endParaRPr b="0" lang="en-US" sz="2000" spc="-1" strike="noStrike">
              <a:latin typeface="Arial"/>
            </a:endParaRPr>
          </a:p>
        </p:txBody>
      </p:sp>
      <p:sp>
        <p:nvSpPr>
          <p:cNvPr id="721" name="CustomShape 5"/>
          <p:cNvSpPr/>
          <p:nvPr/>
        </p:nvSpPr>
        <p:spPr>
          <a:xfrm>
            <a:off x="5524920" y="6839640"/>
            <a:ext cx="4226040" cy="359640"/>
          </a:xfrm>
          <a:prstGeom prst="rect">
            <a:avLst/>
          </a:prstGeom>
          <a:noFill/>
          <a:ln>
            <a:noFill/>
          </a:ln>
        </p:spPr>
        <p:style>
          <a:lnRef idx="0"/>
          <a:fillRef idx="0"/>
          <a:effectRef idx="0"/>
          <a:fontRef idx="minor"/>
        </p:style>
        <p:txBody>
          <a:bodyPr lIns="95040" rIns="95040" tIns="49320" bIns="49320" anchor="b"/>
          <a:p>
            <a:pPr algn="r">
              <a:lnSpc>
                <a:spcPct val="100000"/>
              </a:lnSpc>
            </a:pPr>
            <a:fld id="{D3F2D93C-FC5E-47E6-93FE-A902404A74A7}" type="slidenum">
              <a:rPr b="0" lang="en-US" sz="1300" spc="-1" strike="noStrike">
                <a:solidFill>
                  <a:srgbClr val="163794"/>
                </a:solidFill>
                <a:latin typeface="Arial"/>
                <a:ea typeface="SimSun"/>
              </a:rPr>
              <a:t>&lt;number&gt;</a:t>
            </a:fld>
            <a:endParaRPr b="0" lang="en-US" sz="13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sldImg"/>
          </p:nvPr>
        </p:nvSpPr>
        <p:spPr>
          <a:xfrm>
            <a:off x="2514600" y="857160"/>
            <a:ext cx="4114440" cy="2314080"/>
          </a:xfrm>
          <a:prstGeom prst="rect">
            <a:avLst/>
          </a:prstGeom>
        </p:spPr>
      </p:sp>
      <p:sp>
        <p:nvSpPr>
          <p:cNvPr id="723"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24" name="TextShape 3"/>
          <p:cNvSpPr txBox="1"/>
          <p:nvPr/>
        </p:nvSpPr>
        <p:spPr>
          <a:xfrm>
            <a:off x="5179320" y="6513840"/>
            <a:ext cx="3962160" cy="343800"/>
          </a:xfrm>
          <a:prstGeom prst="rect">
            <a:avLst/>
          </a:prstGeom>
          <a:noFill/>
          <a:ln>
            <a:noFill/>
          </a:ln>
        </p:spPr>
        <p:txBody>
          <a:bodyPr anchor="b"/>
          <a:p>
            <a:pPr algn="r">
              <a:lnSpc>
                <a:spcPct val="100000"/>
              </a:lnSpc>
            </a:pPr>
            <a:fld id="{734B817F-A3E3-461F-9118-95C5ECDB6B9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sldImg"/>
          </p:nvPr>
        </p:nvSpPr>
        <p:spPr>
          <a:xfrm>
            <a:off x="2514600" y="857160"/>
            <a:ext cx="4114440" cy="2314080"/>
          </a:xfrm>
          <a:prstGeom prst="rect">
            <a:avLst/>
          </a:prstGeom>
        </p:spPr>
      </p:sp>
      <p:sp>
        <p:nvSpPr>
          <p:cNvPr id="726"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27" name="TextShape 3"/>
          <p:cNvSpPr txBox="1"/>
          <p:nvPr/>
        </p:nvSpPr>
        <p:spPr>
          <a:xfrm>
            <a:off x="5179320" y="6513840"/>
            <a:ext cx="3962160" cy="343800"/>
          </a:xfrm>
          <a:prstGeom prst="rect">
            <a:avLst/>
          </a:prstGeom>
          <a:noFill/>
          <a:ln>
            <a:noFill/>
          </a:ln>
        </p:spPr>
        <p:txBody>
          <a:bodyPr anchor="b"/>
          <a:p>
            <a:pPr algn="r">
              <a:lnSpc>
                <a:spcPct val="100000"/>
              </a:lnSpc>
            </a:pPr>
            <a:fld id="{1C82638D-60B8-455C-9521-89C82810B0D7}"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sldImg"/>
          </p:nvPr>
        </p:nvSpPr>
        <p:spPr>
          <a:xfrm>
            <a:off x="2514600" y="857160"/>
            <a:ext cx="4114440" cy="2314080"/>
          </a:xfrm>
          <a:prstGeom prst="rect">
            <a:avLst/>
          </a:prstGeom>
        </p:spPr>
      </p:sp>
      <p:sp>
        <p:nvSpPr>
          <p:cNvPr id="744"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45" name="TextShape 3"/>
          <p:cNvSpPr txBox="1"/>
          <p:nvPr/>
        </p:nvSpPr>
        <p:spPr>
          <a:xfrm>
            <a:off x="5179320" y="6513840"/>
            <a:ext cx="3962160" cy="343800"/>
          </a:xfrm>
          <a:prstGeom prst="rect">
            <a:avLst/>
          </a:prstGeom>
          <a:noFill/>
          <a:ln>
            <a:noFill/>
          </a:ln>
        </p:spPr>
        <p:txBody>
          <a:bodyPr anchor="b"/>
          <a:p>
            <a:pPr algn="r">
              <a:lnSpc>
                <a:spcPct val="100000"/>
              </a:lnSpc>
            </a:pPr>
            <a:fld id="{A8131ADB-3D1C-4B12-B2AC-B5AD44CA8C9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sldImg"/>
          </p:nvPr>
        </p:nvSpPr>
        <p:spPr>
          <a:xfrm>
            <a:off x="2514600" y="857160"/>
            <a:ext cx="4114440" cy="2314080"/>
          </a:xfrm>
          <a:prstGeom prst="rect">
            <a:avLst/>
          </a:prstGeom>
        </p:spPr>
      </p:sp>
      <p:sp>
        <p:nvSpPr>
          <p:cNvPr id="729"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30" name="TextShape 3"/>
          <p:cNvSpPr txBox="1"/>
          <p:nvPr/>
        </p:nvSpPr>
        <p:spPr>
          <a:xfrm>
            <a:off x="5179320" y="6513840"/>
            <a:ext cx="3962160" cy="343800"/>
          </a:xfrm>
          <a:prstGeom prst="rect">
            <a:avLst/>
          </a:prstGeom>
          <a:noFill/>
          <a:ln>
            <a:noFill/>
          </a:ln>
        </p:spPr>
        <p:txBody>
          <a:bodyPr anchor="b"/>
          <a:p>
            <a:pPr algn="r">
              <a:lnSpc>
                <a:spcPct val="100000"/>
              </a:lnSpc>
            </a:pPr>
            <a:fld id="{D2B7A0DB-4E86-4A17-9898-C8D63542CB5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sldImg"/>
          </p:nvPr>
        </p:nvSpPr>
        <p:spPr>
          <a:xfrm>
            <a:off x="2514600" y="857160"/>
            <a:ext cx="4114440" cy="2314080"/>
          </a:xfrm>
          <a:prstGeom prst="rect">
            <a:avLst/>
          </a:prstGeom>
        </p:spPr>
      </p:sp>
      <p:sp>
        <p:nvSpPr>
          <p:cNvPr id="732"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33" name="TextShape 3"/>
          <p:cNvSpPr txBox="1"/>
          <p:nvPr/>
        </p:nvSpPr>
        <p:spPr>
          <a:xfrm>
            <a:off x="5179320" y="6513840"/>
            <a:ext cx="3962160" cy="343800"/>
          </a:xfrm>
          <a:prstGeom prst="rect">
            <a:avLst/>
          </a:prstGeom>
          <a:noFill/>
          <a:ln>
            <a:noFill/>
          </a:ln>
        </p:spPr>
        <p:txBody>
          <a:bodyPr anchor="b"/>
          <a:p>
            <a:pPr algn="r">
              <a:lnSpc>
                <a:spcPct val="100000"/>
              </a:lnSpc>
            </a:pPr>
            <a:fld id="{2DCC89A1-583F-4337-876A-A52760DC3C65}"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sldImg"/>
          </p:nvPr>
        </p:nvSpPr>
        <p:spPr>
          <a:xfrm>
            <a:off x="2514600" y="857160"/>
            <a:ext cx="4114440" cy="2314080"/>
          </a:xfrm>
          <a:prstGeom prst="rect">
            <a:avLst/>
          </a:prstGeom>
        </p:spPr>
      </p:sp>
      <p:sp>
        <p:nvSpPr>
          <p:cNvPr id="747"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48" name="TextShape 3"/>
          <p:cNvSpPr txBox="1"/>
          <p:nvPr/>
        </p:nvSpPr>
        <p:spPr>
          <a:xfrm>
            <a:off x="5179320" y="6513840"/>
            <a:ext cx="3962160" cy="343800"/>
          </a:xfrm>
          <a:prstGeom prst="rect">
            <a:avLst/>
          </a:prstGeom>
          <a:noFill/>
          <a:ln>
            <a:noFill/>
          </a:ln>
        </p:spPr>
        <p:txBody>
          <a:bodyPr anchor="b"/>
          <a:p>
            <a:pPr algn="r">
              <a:lnSpc>
                <a:spcPct val="100000"/>
              </a:lnSpc>
            </a:pPr>
            <a:fld id="{19AE05F0-5756-4CBB-8F4B-8DFE5D8DB38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sldImg"/>
          </p:nvPr>
        </p:nvSpPr>
        <p:spPr>
          <a:xfrm>
            <a:off x="2514600" y="857160"/>
            <a:ext cx="4114440" cy="2314080"/>
          </a:xfrm>
          <a:prstGeom prst="rect">
            <a:avLst/>
          </a:prstGeom>
        </p:spPr>
      </p:sp>
      <p:sp>
        <p:nvSpPr>
          <p:cNvPr id="750"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51" name="TextShape 3"/>
          <p:cNvSpPr txBox="1"/>
          <p:nvPr/>
        </p:nvSpPr>
        <p:spPr>
          <a:xfrm>
            <a:off x="5179320" y="6513840"/>
            <a:ext cx="3962160" cy="343800"/>
          </a:xfrm>
          <a:prstGeom prst="rect">
            <a:avLst/>
          </a:prstGeom>
          <a:noFill/>
          <a:ln>
            <a:noFill/>
          </a:ln>
        </p:spPr>
        <p:txBody>
          <a:bodyPr anchor="b"/>
          <a:p>
            <a:pPr algn="r">
              <a:lnSpc>
                <a:spcPct val="100000"/>
              </a:lnSpc>
            </a:pPr>
            <a:fld id="{9BAB70BF-D2A3-4995-8591-F790370B8D55}"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TextShape 1"/>
          <p:cNvSpPr txBox="1"/>
          <p:nvPr/>
        </p:nvSpPr>
        <p:spPr>
          <a:xfrm>
            <a:off x="5179320" y="6513840"/>
            <a:ext cx="3962160" cy="343800"/>
          </a:xfrm>
          <a:prstGeom prst="rect">
            <a:avLst/>
          </a:prstGeom>
          <a:noFill/>
          <a:ln>
            <a:noFill/>
          </a:ln>
        </p:spPr>
        <p:txBody>
          <a:bodyPr anchor="b"/>
          <a:p>
            <a:pPr algn="r">
              <a:lnSpc>
                <a:spcPct val="100000"/>
              </a:lnSpc>
            </a:pPr>
            <a:fld id="{C8273820-70A2-4D1D-A4A1-82D4464C1D00}" type="slidenum">
              <a:rPr b="0" lang="en-US" sz="1300" spc="-1" strike="noStrike">
                <a:solidFill>
                  <a:srgbClr val="000000"/>
                </a:solidFill>
                <a:latin typeface="Times New Roman"/>
                <a:ea typeface="SimSun"/>
              </a:rPr>
              <a:t>&lt;number&gt;</a:t>
            </a:fld>
            <a:endParaRPr b="0" lang="en-US" sz="1300" spc="-1" strike="noStrike">
              <a:latin typeface="Times New Roman"/>
            </a:endParaRPr>
          </a:p>
        </p:txBody>
      </p:sp>
      <p:sp>
        <p:nvSpPr>
          <p:cNvPr id="753" name="CustomShape 2"/>
          <p:cNvSpPr/>
          <p:nvPr/>
        </p:nvSpPr>
        <p:spPr>
          <a:xfrm>
            <a:off x="5524920" y="6839640"/>
            <a:ext cx="4223880" cy="358560"/>
          </a:xfrm>
          <a:prstGeom prst="rect">
            <a:avLst/>
          </a:prstGeom>
          <a:noFill/>
          <a:ln>
            <a:noFill/>
          </a:ln>
        </p:spPr>
        <p:style>
          <a:lnRef idx="0"/>
          <a:fillRef idx="0"/>
          <a:effectRef idx="0"/>
          <a:fontRef idx="minor"/>
        </p:style>
        <p:txBody>
          <a:bodyPr lIns="95040" rIns="95040" tIns="49320" bIns="49320" anchor="b"/>
          <a:p>
            <a:pPr algn="r">
              <a:lnSpc>
                <a:spcPct val="100000"/>
              </a:lnSpc>
            </a:pPr>
            <a:fld id="{4D75DFBD-A9A4-4EA8-ABA2-2550B2C5B947}" type="slidenum">
              <a:rPr b="0" lang="en-US" sz="1300" spc="-1" strike="noStrike">
                <a:solidFill>
                  <a:srgbClr val="000000"/>
                </a:solidFill>
                <a:latin typeface="Times New Roman"/>
                <a:ea typeface="SimSun"/>
              </a:rPr>
              <a:t>&lt;number&gt;</a:t>
            </a:fld>
            <a:endParaRPr b="0" lang="en-US" sz="1300" spc="-1" strike="noStrike">
              <a:latin typeface="Arial"/>
            </a:endParaRPr>
          </a:p>
        </p:txBody>
      </p:sp>
      <p:sp>
        <p:nvSpPr>
          <p:cNvPr id="754" name="PlaceHolder 3"/>
          <p:cNvSpPr>
            <a:spLocks noGrp="1"/>
          </p:cNvSpPr>
          <p:nvPr>
            <p:ph type="sldImg"/>
          </p:nvPr>
        </p:nvSpPr>
        <p:spPr>
          <a:xfrm>
            <a:off x="2476440" y="541440"/>
            <a:ext cx="4800240" cy="2700000"/>
          </a:xfrm>
          <a:prstGeom prst="rect">
            <a:avLst/>
          </a:prstGeom>
        </p:spPr>
      </p:sp>
      <p:sp>
        <p:nvSpPr>
          <p:cNvPr id="755" name="PlaceHolder 4"/>
          <p:cNvSpPr>
            <a:spLocks noGrp="1"/>
          </p:cNvSpPr>
          <p:nvPr>
            <p:ph type="body"/>
          </p:nvPr>
        </p:nvSpPr>
        <p:spPr>
          <a:xfrm>
            <a:off x="975240" y="3420360"/>
            <a:ext cx="7802640" cy="3240000"/>
          </a:xfrm>
          <a:prstGeom prst="rect">
            <a:avLst/>
          </a:prstGeom>
        </p:spPr>
        <p:txBody>
          <a:bodyPr anchor="ctr"/>
          <a:p>
            <a:endParaRPr b="0" lang="en-US" sz="2000" spc="-1" strike="noStrike">
              <a:latin typeface="Arial"/>
            </a:endParaRPr>
          </a:p>
        </p:txBody>
      </p:sp>
      <p:sp>
        <p:nvSpPr>
          <p:cNvPr id="756" name="CustomShape 5"/>
          <p:cNvSpPr/>
          <p:nvPr/>
        </p:nvSpPr>
        <p:spPr>
          <a:xfrm>
            <a:off x="5524920" y="6839640"/>
            <a:ext cx="4226040" cy="359640"/>
          </a:xfrm>
          <a:prstGeom prst="rect">
            <a:avLst/>
          </a:prstGeom>
          <a:noFill/>
          <a:ln>
            <a:noFill/>
          </a:ln>
        </p:spPr>
        <p:style>
          <a:lnRef idx="0"/>
          <a:fillRef idx="0"/>
          <a:effectRef idx="0"/>
          <a:fontRef idx="minor"/>
        </p:style>
        <p:txBody>
          <a:bodyPr lIns="95040" rIns="95040" tIns="49320" bIns="49320" anchor="b"/>
          <a:p>
            <a:pPr algn="r">
              <a:lnSpc>
                <a:spcPct val="100000"/>
              </a:lnSpc>
            </a:pPr>
            <a:fld id="{C5481811-EBD6-4BFB-813C-91601CFBE885}" type="slidenum">
              <a:rPr b="0" lang="en-US" sz="1300" spc="-1" strike="noStrike">
                <a:solidFill>
                  <a:srgbClr val="163794"/>
                </a:solidFill>
                <a:latin typeface="Arial"/>
                <a:ea typeface="SimSun"/>
              </a:rPr>
              <a:t>&lt;number&gt;</a:t>
            </a:fld>
            <a:endParaRPr b="0" lang="en-US" sz="13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sldImg"/>
          </p:nvPr>
        </p:nvSpPr>
        <p:spPr>
          <a:xfrm>
            <a:off x="2514600" y="857160"/>
            <a:ext cx="4114440" cy="2314080"/>
          </a:xfrm>
          <a:prstGeom prst="rect">
            <a:avLst/>
          </a:prstGeom>
        </p:spPr>
      </p:sp>
      <p:sp>
        <p:nvSpPr>
          <p:cNvPr id="735"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36" name="TextShape 3"/>
          <p:cNvSpPr txBox="1"/>
          <p:nvPr/>
        </p:nvSpPr>
        <p:spPr>
          <a:xfrm>
            <a:off x="5179320" y="6513840"/>
            <a:ext cx="3962160" cy="343800"/>
          </a:xfrm>
          <a:prstGeom prst="rect">
            <a:avLst/>
          </a:prstGeom>
          <a:noFill/>
          <a:ln>
            <a:noFill/>
          </a:ln>
        </p:spPr>
        <p:txBody>
          <a:bodyPr anchor="b"/>
          <a:p>
            <a:pPr algn="r">
              <a:lnSpc>
                <a:spcPct val="100000"/>
              </a:lnSpc>
            </a:pPr>
            <a:fld id="{E66AA29B-2029-4680-86F1-49A2B6EA4697}"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sldImg"/>
          </p:nvPr>
        </p:nvSpPr>
        <p:spPr>
          <a:xfrm>
            <a:off x="2514600" y="857160"/>
            <a:ext cx="4114440" cy="2314080"/>
          </a:xfrm>
          <a:prstGeom prst="rect">
            <a:avLst/>
          </a:prstGeom>
        </p:spPr>
      </p:sp>
      <p:sp>
        <p:nvSpPr>
          <p:cNvPr id="738"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39" name="TextShape 3"/>
          <p:cNvSpPr txBox="1"/>
          <p:nvPr/>
        </p:nvSpPr>
        <p:spPr>
          <a:xfrm>
            <a:off x="5179320" y="6513840"/>
            <a:ext cx="3962160" cy="343800"/>
          </a:xfrm>
          <a:prstGeom prst="rect">
            <a:avLst/>
          </a:prstGeom>
          <a:noFill/>
          <a:ln>
            <a:noFill/>
          </a:ln>
        </p:spPr>
        <p:txBody>
          <a:bodyPr anchor="b"/>
          <a:p>
            <a:pPr algn="r">
              <a:lnSpc>
                <a:spcPct val="100000"/>
              </a:lnSpc>
            </a:pPr>
            <a:fld id="{8FDBD662-BB45-4426-84CA-E46D2102831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sldImg"/>
          </p:nvPr>
        </p:nvSpPr>
        <p:spPr>
          <a:xfrm>
            <a:off x="2514600" y="857160"/>
            <a:ext cx="4114440" cy="2314080"/>
          </a:xfrm>
          <a:prstGeom prst="rect">
            <a:avLst/>
          </a:prstGeom>
        </p:spPr>
      </p:sp>
      <p:sp>
        <p:nvSpPr>
          <p:cNvPr id="741" name="PlaceHolder 2"/>
          <p:cNvSpPr>
            <a:spLocks noGrp="1"/>
          </p:cNvSpPr>
          <p:nvPr>
            <p:ph type="body"/>
          </p:nvPr>
        </p:nvSpPr>
        <p:spPr>
          <a:xfrm>
            <a:off x="914400" y="3300480"/>
            <a:ext cx="7314840" cy="2700000"/>
          </a:xfrm>
          <a:prstGeom prst="rect">
            <a:avLst/>
          </a:prstGeom>
        </p:spPr>
        <p:txBody>
          <a:bodyPr/>
          <a:p>
            <a:endParaRPr b="0" lang="en-US" sz="2000" spc="-1" strike="noStrike">
              <a:latin typeface="Arial"/>
            </a:endParaRPr>
          </a:p>
        </p:txBody>
      </p:sp>
      <p:sp>
        <p:nvSpPr>
          <p:cNvPr id="742" name="TextShape 3"/>
          <p:cNvSpPr txBox="1"/>
          <p:nvPr/>
        </p:nvSpPr>
        <p:spPr>
          <a:xfrm>
            <a:off x="5179320" y="6513840"/>
            <a:ext cx="3962160" cy="343800"/>
          </a:xfrm>
          <a:prstGeom prst="rect">
            <a:avLst/>
          </a:prstGeom>
          <a:noFill/>
          <a:ln>
            <a:noFill/>
          </a:ln>
        </p:spPr>
        <p:txBody>
          <a:bodyPr anchor="b"/>
          <a:p>
            <a:pPr algn="r">
              <a:lnSpc>
                <a:spcPct val="100000"/>
              </a:lnSpc>
            </a:pPr>
            <a:fld id="{F38CB79E-7BDF-4FA3-B798-74766388CB6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4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1564560" y="-88920"/>
            <a:ext cx="9048960" cy="4944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64560" y="-88920"/>
            <a:ext cx="9048960" cy="4944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64560" y="-88920"/>
            <a:ext cx="9048960" cy="1066320"/>
          </a:xfrm>
          <a:prstGeom prst="rect">
            <a:avLst/>
          </a:prstGeom>
        </p:spPr>
        <p:txBody>
          <a:bodyPr lIns="0" rIns="0" tIns="0" bIns="0" anchor="ctr"/>
          <a:p>
            <a:endParaRPr b="0" lang="en-US" sz="1800" spc="-1" strike="noStrike">
              <a:solidFill>
                <a:srgbClr val="000000"/>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64560" y="-88920"/>
            <a:ext cx="9048960" cy="1066320"/>
          </a:xfrm>
          <a:prstGeom prst="rect">
            <a:avLst/>
          </a:prstGeom>
        </p:spPr>
        <p:txBody>
          <a:bodyPr anchor="ct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0" y="6611760"/>
            <a:ext cx="12193200" cy="259920"/>
          </a:xfrm>
          <a:prstGeom prst="rect">
            <a:avLst/>
          </a:prstGeom>
          <a:solidFill>
            <a:srgbClr val="990000"/>
          </a:solidFill>
          <a:ln>
            <a:noFill/>
          </a:ln>
        </p:spPr>
        <p:style>
          <a:lnRef idx="0"/>
          <a:fillRef idx="0"/>
          <a:effectRef idx="0"/>
          <a:fontRef idx="minor"/>
        </p:style>
      </p:sp>
      <p:sp>
        <p:nvSpPr>
          <p:cNvPr id="39" name="PlaceHolder 2"/>
          <p:cNvSpPr>
            <a:spLocks noGrp="1"/>
          </p:cNvSpPr>
          <p:nvPr>
            <p:ph type="title"/>
          </p:nvPr>
        </p:nvSpPr>
        <p:spPr>
          <a:xfrm>
            <a:off x="914400" y="2130480"/>
            <a:ext cx="10362960" cy="1469520"/>
          </a:xfrm>
          <a:prstGeom prst="rect">
            <a:avLst/>
          </a:prstGeom>
        </p:spPr>
        <p:txBody>
          <a:bodyPr lIns="90000" rIns="90000" tIns="46800" bIns="46800" anchor="ctr"/>
          <a:p>
            <a:pPr algn="ctr">
              <a:lnSpc>
                <a:spcPct val="100000"/>
              </a:lnSpc>
            </a:pPr>
            <a:r>
              <a:rPr b="1" lang="en-US" sz="3200" spc="-1" strike="noStrike">
                <a:solidFill>
                  <a:srgbClr val="ffffff"/>
                </a:solidFill>
                <a:latin typeface="Verdana"/>
                <a:ea typeface="ＭＳ Ｐゴシック"/>
              </a:rPr>
              <a:t>Click to edit Master title style</a:t>
            </a:r>
            <a:endParaRPr b="0" lang="en-US" sz="3200" spc="-1" strike="noStrike">
              <a:solidFill>
                <a:srgbClr val="000000"/>
              </a:solidFill>
              <a:latin typeface="Arial"/>
            </a:endParaRPr>
          </a:p>
        </p:txBody>
      </p:sp>
      <p:sp>
        <p:nvSpPr>
          <p:cNvPr id="4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163794"/>
                </a:solidFill>
                <a:latin typeface="Arial"/>
              </a:rPr>
              <a:t>Click to edit the outline text format</a:t>
            </a:r>
            <a:endParaRPr b="0" lang="en-US" sz="3200" spc="-1" strike="noStrike">
              <a:solidFill>
                <a:srgbClr val="163794"/>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163794"/>
                </a:solidFill>
                <a:latin typeface="Arial"/>
              </a:rPr>
              <a:t>Second Outline Level</a:t>
            </a:r>
            <a:endParaRPr b="0" lang="en-US" sz="2400" spc="-1" strike="noStrike">
              <a:solidFill>
                <a:srgbClr val="163794"/>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163794"/>
                </a:solidFill>
                <a:latin typeface="Arial"/>
              </a:rPr>
              <a:t>Third Outline Level</a:t>
            </a:r>
            <a:endParaRPr b="0" lang="en-US" sz="2000" spc="-1" strike="noStrike">
              <a:solidFill>
                <a:srgbClr val="163794"/>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163794"/>
                </a:solidFill>
                <a:latin typeface="Arial"/>
              </a:rPr>
              <a:t>Fourth Outline Level</a:t>
            </a:r>
            <a:endParaRPr b="0" lang="en-US" sz="2000" spc="-1" strike="noStrike">
              <a:solidFill>
                <a:srgbClr val="163794"/>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163794"/>
                </a:solidFill>
                <a:latin typeface="Arial"/>
              </a:rPr>
              <a:t>Fifth Outline Level</a:t>
            </a:r>
            <a:endParaRPr b="0" lang="en-US" sz="2000" spc="-1" strike="noStrike">
              <a:solidFill>
                <a:srgbClr val="163794"/>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163794"/>
                </a:solidFill>
                <a:latin typeface="Arial"/>
              </a:rPr>
              <a:t>Sixth Outline Level</a:t>
            </a:r>
            <a:endParaRPr b="0" lang="en-US" sz="2000" spc="-1" strike="noStrike">
              <a:solidFill>
                <a:srgbClr val="163794"/>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163794"/>
                </a:solidFill>
                <a:latin typeface="Arial"/>
              </a:rPr>
              <a:t>Seventh Outline Level</a:t>
            </a:r>
            <a:endParaRPr b="0" lang="en-US" sz="2000" spc="-1" strike="noStrike">
              <a:solidFill>
                <a:srgbClr val="163794"/>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jpe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jpe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jpeg"/><Relationship Id="rId3" Type="http://schemas.openxmlformats.org/officeDocument/2006/relationships/image" Target="../media/image42.gif"/><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jpeg"/><Relationship Id="rId3" Type="http://schemas.openxmlformats.org/officeDocument/2006/relationships/image" Target="../media/image45.png"/><Relationship Id="rId4"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jpe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jpe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jpeg"/><Relationship Id="rId3" Type="http://schemas.openxmlformats.org/officeDocument/2006/relationships/image" Target="../media/image52.png"/><Relationship Id="rId4"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jpe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jpe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jpeg"/><Relationship Id="rId3" Type="http://schemas.openxmlformats.org/officeDocument/2006/relationships/image" Target="../media/image60.png"/><Relationship Id="rId4"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jpeg"/><Relationship Id="rId3" Type="http://schemas.openxmlformats.org/officeDocument/2006/relationships/image" Target="../media/image63.png"/><Relationship Id="rId4"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jpeg"/><Relationship Id="rId3" Type="http://schemas.openxmlformats.org/officeDocument/2006/relationships/image" Target="../media/image66.png"/><Relationship Id="rId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jpeg"/><Relationship Id="rId3" Type="http://schemas.openxmlformats.org/officeDocument/2006/relationships/image" Target="../media/image69.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jpe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jpeg"/><Relationship Id="rId3" Type="http://schemas.openxmlformats.org/officeDocument/2006/relationships/image" Target="../media/image76.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jpeg"/><Relationship Id="rId3" Type="http://schemas.openxmlformats.org/officeDocument/2006/relationships/image" Target="../media/image79.png"/><Relationship Id="rId4"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jpe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jpe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 Id="rId1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jpe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jpe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jpeg"/><Relationship Id="rId3" Type="http://schemas.openxmlformats.org/officeDocument/2006/relationships/image" Target="../media/image105.png"/><Relationship Id="rId4"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jpeg"/><Relationship Id="rId3" Type="http://schemas.openxmlformats.org/officeDocument/2006/relationships/image" Target="../media/image108.png"/><Relationship Id="rId4"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09.jpeg"/><Relationship Id="rId2" Type="http://schemas.openxmlformats.org/officeDocument/2006/relationships/slideLayout" Target="../slideLayouts/slideLayout14.xml"/>
</Relationships>
</file>

<file path=ppt/slides/_rels/slide34.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jpeg"/><Relationship Id="rId3" Type="http://schemas.openxmlformats.org/officeDocument/2006/relationships/image" Target="../media/image112.jpeg"/><Relationship Id="rId4"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jpeg"/><Relationship Id="rId3" Type="http://schemas.openxmlformats.org/officeDocument/2006/relationships/image" Target="../media/image115.jpeg"/><Relationship Id="rId4"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jpeg"/><Relationship Id="rId3" Type="http://schemas.openxmlformats.org/officeDocument/2006/relationships/image" Target="../media/image118.jpeg"/><Relationship Id="rId4"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jpeg"/><Relationship Id="rId3" Type="http://schemas.openxmlformats.org/officeDocument/2006/relationships/image" Target="../media/image121.jpeg"/><Relationship Id="rId4" Type="http://schemas.openxmlformats.org/officeDocument/2006/relationships/slideLayout" Target="../slideLayouts/slideLayout1.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jpeg"/><Relationship Id="rId3" Type="http://schemas.openxmlformats.org/officeDocument/2006/relationships/image" Target="../media/image124.jpeg"/><Relationship Id="rId4"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jpeg"/><Relationship Id="rId3" Type="http://schemas.openxmlformats.org/officeDocument/2006/relationships/image" Target="../media/image127.jpe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1.xml"/><Relationship Id="rId6"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jpeg"/><Relationship Id="rId3" Type="http://schemas.openxmlformats.org/officeDocument/2006/relationships/hyperlink" Target="https://figshare.com/articles/TNO_Image_Fusion_Dataset/1008029" TargetMode="External"/><Relationship Id="rId4" Type="http://schemas.openxmlformats.org/officeDocument/2006/relationships/hyperlink" Target="https://figshare.com/articles/TNO_Image_Fusion_Dataset/1008029" TargetMode="External"/><Relationship Id="rId5"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jpe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jpe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jpe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jpe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jpe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jpe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jpe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jpeg"/><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jpe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70.jpeg"/><Relationship Id="rId2" Type="http://schemas.openxmlformats.org/officeDocument/2006/relationships/slideLayout" Target="../slideLayouts/slideLayout14.xml"/>
</Relationships>
</file>

<file path=ppt/slides/_rels/slide51.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jpeg"/><Relationship Id="rId3"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jpe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175.jpeg"/><Relationship Id="rId2" Type="http://schemas.openxmlformats.org/officeDocument/2006/relationships/slideLayout" Target="../slideLayouts/slideLayout14.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jpeg"/><Relationship Id="rId3"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jpeg"/><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jpeg"/><Relationship Id="rId3" Type="http://schemas.openxmlformats.org/officeDocument/2006/relationships/slideLayout" Target="../slideLayouts/slideLayout1.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jpeg"/><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slideLayout" Target="../slideLayouts/slideLayout1.xml"/><Relationship Id="rId6" Type="http://schemas.openxmlformats.org/officeDocument/2006/relationships/notesSlide" Target="../notesSlides/notesSlide57.xml"/>
</Relationships>
</file>

<file path=ppt/slides/_rels/slide6.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4.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jpeg"/><Relationship Id="rId3" Type="http://schemas.openxmlformats.org/officeDocument/2006/relationships/image" Target="../media/image17.png"/><Relationship Id="rId4" Type="http://schemas.openxmlformats.org/officeDocument/2006/relationships/slideLayout" Target="../slideLayouts/slideLayout1.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slideLayout" Target="../slideLayouts/slideLayout1.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380880" y="1989000"/>
            <a:ext cx="11431080" cy="2653920"/>
          </a:xfrm>
          <a:prstGeom prst="rect">
            <a:avLst/>
          </a:prstGeom>
          <a:gradFill rotWithShape="0">
            <a:gsLst>
              <a:gs pos="0">
                <a:srgbClr val="163794"/>
              </a:gs>
              <a:gs pos="50000">
                <a:srgbClr val="0a1944"/>
              </a:gs>
              <a:gs pos="100000">
                <a:srgbClr val="163794"/>
              </a:gs>
            </a:gsLst>
            <a:lin ang="10800000"/>
          </a:gradFill>
          <a:ln>
            <a:noFill/>
          </a:ln>
        </p:spPr>
        <p:style>
          <a:lnRef idx="0"/>
          <a:fillRef idx="0"/>
          <a:effectRef idx="0"/>
          <a:fontRef idx="minor"/>
        </p:style>
        <p:txBody>
          <a:bodyPr lIns="90000" rIns="90000" tIns="46800" bIns="46800" anchor="ctr"/>
          <a:p>
            <a:pPr algn="ctr">
              <a:lnSpc>
                <a:spcPct val="100000"/>
              </a:lnSpc>
            </a:pPr>
            <a:r>
              <a:rPr b="1" lang="en-US" sz="2800" spc="-1" strike="noStrike">
                <a:solidFill>
                  <a:srgbClr val="ffffff"/>
                </a:solidFill>
                <a:latin typeface="Verdana"/>
                <a:ea typeface="ＭＳ Ｐゴシック"/>
              </a:rPr>
              <a:t>ĐỒ ÁN TỐT NGHIỆP</a:t>
            </a:r>
            <a:endParaRPr b="0" lang="en-US" sz="2800" spc="-1" strike="noStrike">
              <a:latin typeface="Arial"/>
            </a:endParaRPr>
          </a:p>
          <a:p>
            <a:pPr algn="ctr">
              <a:lnSpc>
                <a:spcPct val="100000"/>
              </a:lnSpc>
            </a:pPr>
            <a:r>
              <a:rPr b="1" lang="en-US" sz="2800" spc="-1" strike="noStrike">
                <a:solidFill>
                  <a:srgbClr val="ffffff"/>
                </a:solidFill>
                <a:latin typeface="Verdana"/>
                <a:ea typeface="ＭＳ Ｐゴシック"/>
              </a:rPr>
              <a:t>NGÀNH KỸ THUẬT MÁY TÍNH</a:t>
            </a:r>
            <a:endParaRPr b="0" lang="en-US" sz="2800" spc="-1" strike="noStrike">
              <a:latin typeface="Arial"/>
            </a:endParaRPr>
          </a:p>
          <a:p>
            <a:pPr algn="ctr">
              <a:lnSpc>
                <a:spcPct val="100000"/>
              </a:lnSpc>
            </a:pPr>
            <a:endParaRPr b="0" lang="en-US" sz="2800" spc="-1" strike="noStrike">
              <a:latin typeface="Arial"/>
            </a:endParaRPr>
          </a:p>
          <a:p>
            <a:pPr algn="ctr">
              <a:lnSpc>
                <a:spcPct val="100000"/>
              </a:lnSpc>
            </a:pPr>
            <a:r>
              <a:rPr b="1" lang="en-US" sz="2800" spc="-1" strike="noStrike">
                <a:solidFill>
                  <a:srgbClr val="ffffff"/>
                </a:solidFill>
                <a:latin typeface="Verdana"/>
                <a:ea typeface="ＭＳ Ｐゴシック"/>
              </a:rPr>
              <a:t>NGHIÊN CỨU VÀ TRIỂN KHAI THUẬT TOÁN FUSION TRÊN NỀN TẢNG FPGA</a:t>
            </a:r>
            <a:endParaRPr b="0" lang="en-US" sz="2800" spc="-1" strike="noStrike">
              <a:latin typeface="Arial"/>
            </a:endParaRPr>
          </a:p>
        </p:txBody>
      </p:sp>
      <p:sp>
        <p:nvSpPr>
          <p:cNvPr id="84" name="CustomShape 2"/>
          <p:cNvSpPr/>
          <p:nvPr/>
        </p:nvSpPr>
        <p:spPr>
          <a:xfrm>
            <a:off x="738360" y="4929120"/>
            <a:ext cx="10716840" cy="1719000"/>
          </a:xfrm>
          <a:prstGeom prst="rect">
            <a:avLst/>
          </a:prstGeom>
          <a:noFill/>
          <a:ln>
            <a:noFill/>
          </a:ln>
        </p:spPr>
        <p:style>
          <a:lnRef idx="0"/>
          <a:fillRef idx="0"/>
          <a:effectRef idx="0"/>
          <a:fontRef idx="minor"/>
        </p:style>
        <p:txBody>
          <a:bodyPr lIns="90000" rIns="90000" tIns="46800" bIns="46800"/>
          <a:p>
            <a:pPr algn="ctr">
              <a:lnSpc>
                <a:spcPct val="90000"/>
              </a:lnSpc>
              <a:spcBef>
                <a:spcPts val="1001"/>
              </a:spcBef>
            </a:pPr>
            <a:r>
              <a:rPr b="1" lang="en-US" sz="2400" spc="-1" strike="noStrike">
                <a:solidFill>
                  <a:srgbClr val="000000"/>
                </a:solidFill>
                <a:latin typeface="Arial"/>
                <a:ea typeface="SimSun"/>
              </a:rPr>
              <a:t>Lê Thanh Tùng</a:t>
            </a:r>
            <a:endParaRPr b="0" lang="en-US" sz="2400" spc="-1" strike="noStrike">
              <a:latin typeface="Arial"/>
            </a:endParaRPr>
          </a:p>
          <a:p>
            <a:pPr algn="ctr">
              <a:lnSpc>
                <a:spcPct val="90000"/>
              </a:lnSpc>
              <a:spcBef>
                <a:spcPts val="1001"/>
              </a:spcBef>
            </a:pPr>
            <a:r>
              <a:rPr b="0" lang="en-US" sz="1400" spc="-1" strike="noStrike">
                <a:solidFill>
                  <a:srgbClr val="000000"/>
                </a:solidFill>
                <a:latin typeface="Arial"/>
                <a:ea typeface="ＭＳ Ｐゴシック"/>
              </a:rPr>
              <a:t>Bộ môn Kỹ thuật máy tính, Viện Công nghệ thông tin và Truyền thông, Trường Đại học Bách khoa Hà Nội</a:t>
            </a:r>
            <a:endParaRPr b="0" lang="en-US" sz="1400" spc="-1" strike="noStrike">
              <a:latin typeface="Arial"/>
            </a:endParaRPr>
          </a:p>
          <a:p>
            <a:pPr algn="ctr">
              <a:lnSpc>
                <a:spcPct val="90000"/>
              </a:lnSpc>
              <a:spcBef>
                <a:spcPts val="1001"/>
              </a:spcBef>
            </a:pPr>
            <a:r>
              <a:rPr b="1" lang="en-US" sz="1800" spc="-1" strike="noStrike">
                <a:solidFill>
                  <a:srgbClr val="000000"/>
                </a:solidFill>
                <a:latin typeface="Arial"/>
                <a:ea typeface="ＭＳ Ｐゴシック"/>
              </a:rPr>
              <a:t>GVHD : Th.S. Nguyễn Đức Tiến</a:t>
            </a:r>
            <a:endParaRPr b="0" lang="en-US" sz="1800" spc="-1" strike="noStrike">
              <a:latin typeface="Arial"/>
            </a:endParaRPr>
          </a:p>
          <a:p>
            <a:pPr algn="ctr">
              <a:lnSpc>
                <a:spcPct val="90000"/>
              </a:lnSpc>
              <a:spcBef>
                <a:spcPts val="1001"/>
              </a:spcBef>
            </a:pPr>
            <a:r>
              <a:rPr b="1" lang="en-US" sz="1200" spc="-1" strike="noStrike">
                <a:solidFill>
                  <a:srgbClr val="000000"/>
                </a:solidFill>
                <a:latin typeface="Arial"/>
                <a:ea typeface="ＭＳ Ｐゴシック"/>
              </a:rPr>
              <a:t>tung.lt145095@gmail.com, tiennd@soict.hust.edu.vn</a:t>
            </a:r>
            <a:endParaRPr b="0" lang="en-US" sz="1200" spc="-1" strike="noStrike">
              <a:latin typeface="Arial"/>
            </a:endParaRPr>
          </a:p>
        </p:txBody>
      </p:sp>
      <p:pic>
        <p:nvPicPr>
          <p:cNvPr id="85" name="Picture 1" descr=""/>
          <p:cNvPicPr/>
          <p:nvPr/>
        </p:nvPicPr>
        <p:blipFill>
          <a:blip r:embed="rId1"/>
          <a:stretch/>
        </p:blipFill>
        <p:spPr>
          <a:xfrm>
            <a:off x="380880" y="-14400"/>
            <a:ext cx="1371240" cy="2023200"/>
          </a:xfrm>
          <a:prstGeom prst="rect">
            <a:avLst/>
          </a:prstGeom>
          <a:ln>
            <a:noFill/>
          </a:ln>
        </p:spPr>
      </p:pic>
      <p:pic>
        <p:nvPicPr>
          <p:cNvPr id="86" name="Picture 2" descr=""/>
          <p:cNvPicPr/>
          <p:nvPr/>
        </p:nvPicPr>
        <p:blipFill>
          <a:blip r:embed="rId2"/>
          <a:stretch/>
        </p:blipFill>
        <p:spPr>
          <a:xfrm>
            <a:off x="9372600" y="5400"/>
            <a:ext cx="2437920" cy="1978200"/>
          </a:xfrm>
          <a:prstGeom prst="rect">
            <a:avLst/>
          </a:prstGeom>
          <a:ln>
            <a:noFill/>
          </a:ln>
        </p:spPr>
      </p:pic>
      <p:sp>
        <p:nvSpPr>
          <p:cNvPr id="87" name="CustomShape 3"/>
          <p:cNvSpPr/>
          <p:nvPr/>
        </p:nvSpPr>
        <p:spPr>
          <a:xfrm>
            <a:off x="0" y="6647040"/>
            <a:ext cx="12191760" cy="210600"/>
          </a:xfrm>
          <a:prstGeom prst="rect">
            <a:avLst/>
          </a:prstGeom>
          <a:solidFill>
            <a:srgbClr val="a40000"/>
          </a:solidFill>
          <a:ln/>
        </p:spPr>
        <p:style>
          <a:lnRef idx="2">
            <a:schemeClr val="accent1">
              <a:shade val="50000"/>
            </a:schemeClr>
          </a:lnRef>
          <a:fillRef idx="1">
            <a:schemeClr val="accent1"/>
          </a:fillRef>
          <a:effectRef idx="0">
            <a:schemeClr val="accent1"/>
          </a:effectRef>
          <a:fontRef idx="minor"/>
        </p:style>
      </p:sp>
      <p:sp>
        <p:nvSpPr>
          <p:cNvPr id="88" name="CustomShape 4"/>
          <p:cNvSpPr/>
          <p:nvPr/>
        </p:nvSpPr>
        <p:spPr>
          <a:xfrm>
            <a:off x="9150840" y="6583320"/>
            <a:ext cx="302184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ffff"/>
                </a:solidFill>
                <a:latin typeface="Arial"/>
              </a:rPr>
              <a:t>Ver3 - last update 24-may-2019</a:t>
            </a:r>
            <a:endParaRPr b="0" lang="en-US" sz="1600" spc="-1" strike="noStrike">
              <a:latin typeface="Arial"/>
            </a:endParaRPr>
          </a:p>
        </p:txBody>
      </p:sp>
      <p:pic>
        <p:nvPicPr>
          <p:cNvPr id="89" name="Picture 4" descr=""/>
          <p:cNvPicPr/>
          <p:nvPr/>
        </p:nvPicPr>
        <p:blipFill>
          <a:blip r:embed="rId3"/>
          <a:stretch/>
        </p:blipFill>
        <p:spPr>
          <a:xfrm>
            <a:off x="5945760" y="60840"/>
            <a:ext cx="3425040" cy="1925640"/>
          </a:xfrm>
          <a:prstGeom prst="rect">
            <a:avLst/>
          </a:prstGeom>
          <a:ln>
            <a:noFill/>
          </a:ln>
        </p:spPr>
      </p:pic>
      <p:pic>
        <p:nvPicPr>
          <p:cNvPr id="90" name="Picture 6" descr=""/>
          <p:cNvPicPr/>
          <p:nvPr/>
        </p:nvPicPr>
        <p:blipFill>
          <a:blip r:embed="rId4"/>
          <a:stretch/>
        </p:blipFill>
        <p:spPr>
          <a:xfrm>
            <a:off x="2134080" y="1800"/>
            <a:ext cx="1968480" cy="197064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8"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189" name="Picture 5" descr=""/>
          <p:cNvPicPr/>
          <p:nvPr/>
        </p:nvPicPr>
        <p:blipFill>
          <a:blip r:embed="rId2"/>
          <a:stretch/>
        </p:blipFill>
        <p:spPr>
          <a:xfrm>
            <a:off x="0" y="0"/>
            <a:ext cx="1521720" cy="1070280"/>
          </a:xfrm>
          <a:prstGeom prst="rect">
            <a:avLst/>
          </a:prstGeom>
          <a:ln>
            <a:noFill/>
          </a:ln>
        </p:spPr>
      </p:pic>
      <p:sp>
        <p:nvSpPr>
          <p:cNvPr id="190"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191"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1. Công cụ triển khai</a:t>
            </a:r>
            <a:endParaRPr b="0" lang="en-US" sz="3200" spc="-1" strike="noStrike">
              <a:latin typeface="Arial"/>
            </a:endParaRPr>
          </a:p>
        </p:txBody>
      </p:sp>
      <p:pic>
        <p:nvPicPr>
          <p:cNvPr id="192" name="Picture 6" descr=""/>
          <p:cNvPicPr/>
          <p:nvPr/>
        </p:nvPicPr>
        <p:blipFill>
          <a:blip r:embed="rId3"/>
          <a:stretch/>
        </p:blipFill>
        <p:spPr>
          <a:xfrm>
            <a:off x="7180560" y="2457360"/>
            <a:ext cx="4419360" cy="3504960"/>
          </a:xfrm>
          <a:prstGeom prst="rect">
            <a:avLst/>
          </a:prstGeom>
          <a:ln>
            <a:noFill/>
          </a:ln>
        </p:spPr>
      </p:pic>
      <p:sp>
        <p:nvSpPr>
          <p:cNvPr id="193" name="CustomShape 4"/>
          <p:cNvSpPr/>
          <p:nvPr/>
        </p:nvSpPr>
        <p:spPr>
          <a:xfrm>
            <a:off x="1384920" y="1931400"/>
            <a:ext cx="5795280" cy="3869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marL="343080" indent="-342720">
              <a:lnSpc>
                <a:spcPct val="100000"/>
              </a:lnSpc>
              <a:buClr>
                <a:srgbClr val="203864"/>
              </a:buClr>
              <a:buFont typeface="Arial"/>
              <a:buChar char="•"/>
            </a:pPr>
            <a:r>
              <a:rPr b="1" lang="en-US" sz="2800" spc="-1" strike="noStrike">
                <a:solidFill>
                  <a:srgbClr val="203864"/>
                </a:solidFill>
                <a:latin typeface="Arial"/>
              </a:rPr>
              <a:t>Altera DSP Builder</a:t>
            </a:r>
            <a:endParaRPr b="0" lang="en-US" sz="2800" spc="-1" strike="noStrike">
              <a:latin typeface="Arial"/>
            </a:endParaRPr>
          </a:p>
          <a:p>
            <a:pPr marL="343080" indent="-342720">
              <a:lnSpc>
                <a:spcPct val="100000"/>
              </a:lnSpc>
              <a:buClr>
                <a:srgbClr val="203864"/>
              </a:buClr>
              <a:buFont typeface="Wingdings" charset="2"/>
              <a:buChar char=""/>
            </a:pPr>
            <a:r>
              <a:rPr b="0" lang="en-US" sz="2400" spc="-1" strike="noStrike">
                <a:solidFill>
                  <a:srgbClr val="203864"/>
                </a:solidFill>
                <a:latin typeface="Arial"/>
              </a:rPr>
              <a:t>Thiết kế sơ đồ khối</a:t>
            </a:r>
            <a:endParaRPr b="0" lang="en-US" sz="2400" spc="-1" strike="noStrike">
              <a:latin typeface="Arial"/>
            </a:endParaRPr>
          </a:p>
          <a:p>
            <a:pPr marL="343080" indent="-342720">
              <a:lnSpc>
                <a:spcPct val="100000"/>
              </a:lnSpc>
              <a:buClr>
                <a:srgbClr val="203864"/>
              </a:buClr>
              <a:buFont typeface="Wingdings" charset="2"/>
              <a:buChar char=""/>
            </a:pPr>
            <a:r>
              <a:rPr b="0" lang="en-US" sz="2400" spc="-1" strike="noStrike">
                <a:solidFill>
                  <a:srgbClr val="203864"/>
                </a:solidFill>
                <a:latin typeface="Arial"/>
              </a:rPr>
              <a:t>Kiểm thử trực tiếp trên MATLAB/Simulink</a:t>
            </a:r>
            <a:endParaRPr b="0" lang="en-US" sz="2400" spc="-1" strike="noStrike">
              <a:latin typeface="Arial"/>
            </a:endParaRPr>
          </a:p>
          <a:p>
            <a:pPr marL="343080" indent="-342720">
              <a:lnSpc>
                <a:spcPct val="100000"/>
              </a:lnSpc>
              <a:buClr>
                <a:srgbClr val="203864"/>
              </a:buClr>
              <a:buFont typeface="Wingdings" charset="2"/>
              <a:buChar char=""/>
            </a:pPr>
            <a:r>
              <a:rPr b="0" lang="en-US" sz="2400" spc="-1" strike="noStrike">
                <a:solidFill>
                  <a:srgbClr val="203864"/>
                </a:solidFill>
                <a:latin typeface="Arial"/>
              </a:rPr>
              <a:t>Hỗ trợ generate ra mã nguồn VHDL/SystemVerilog </a:t>
            </a:r>
            <a:endParaRPr b="0" lang="en-US" sz="2400" spc="-1" strike="noStrike">
              <a:latin typeface="Arial"/>
            </a:endParaRPr>
          </a:p>
          <a:p>
            <a:pPr marL="343080" indent="-342720">
              <a:lnSpc>
                <a:spcPct val="100000"/>
              </a:lnSpc>
              <a:buClr>
                <a:srgbClr val="203864"/>
              </a:buClr>
              <a:buFont typeface="Wingdings" charset="2"/>
              <a:buChar char=""/>
            </a:pPr>
            <a:r>
              <a:rPr b="0" lang="en-US" sz="2400" spc="-1" strike="noStrike">
                <a:solidFill>
                  <a:srgbClr val="203864"/>
                </a:solidFill>
                <a:latin typeface="Arial"/>
              </a:rPr>
              <a:t>Tối ưu riêng cho FPGA của Intel (Altera)</a:t>
            </a:r>
            <a:endParaRPr b="0" lang="en-US" sz="2400" spc="-1" strike="noStrike">
              <a:latin typeface="Arial"/>
            </a:endParaRPr>
          </a:p>
          <a:p>
            <a:pPr>
              <a:lnSpc>
                <a:spcPct val="100000"/>
              </a:lnSpc>
            </a:pPr>
            <a:endParaRPr b="0" lang="en-US" sz="2400" spc="-1" strike="noStrike">
              <a:latin typeface="Arial"/>
            </a:endParaRPr>
          </a:p>
        </p:txBody>
      </p:sp>
      <p:sp>
        <p:nvSpPr>
          <p:cNvPr id="194"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09</a:t>
            </a:r>
            <a:endParaRPr b="0" lang="en-US" sz="1800" spc="-1" strike="noStrike">
              <a:latin typeface="Arial"/>
            </a:endParaRPr>
          </a:p>
        </p:txBody>
      </p:sp>
    </p:spTree>
  </p:cSld>
  <p:timing>
    <p:tnLst>
      <p:par>
        <p:cTn id="182" dur="indefinite" restart="never" nodeType="tmRoot">
          <p:childTnLst>
            <p:seq>
              <p:cTn id="183" dur="indefinite" nodeType="mainSeq">
                <p:childTnLst>
                  <p:par>
                    <p:cTn id="184" fill="hold">
                      <p:stCondLst>
                        <p:cond delay="0"/>
                      </p:stCondLst>
                      <p:childTnLst>
                        <p:par>
                          <p:cTn id="185" fill="hold">
                            <p:stCondLst>
                              <p:cond delay="0"/>
                            </p:stCondLst>
                            <p:childTnLst>
                              <p:par>
                                <p:cTn id="186" nodeType="withEffect" fill="hold" presetClass="entr" presetID="16" presetSubtype="21">
                                  <p:stCondLst>
                                    <p:cond delay="0"/>
                                  </p:stCondLst>
                                  <p:childTnLst>
                                    <p:set>
                                      <p:cBhvr>
                                        <p:cTn id="187" dur="1" fill="hold">
                                          <p:stCondLst>
                                            <p:cond delay="0"/>
                                          </p:stCondLst>
                                        </p:cTn>
                                        <p:tgtEl>
                                          <p:spTgt spid="193"/>
                                        </p:tgtEl>
                                        <p:attrNameLst>
                                          <p:attrName>style.visibility</p:attrName>
                                        </p:attrNameLst>
                                      </p:cBhvr>
                                      <p:to>
                                        <p:strVal val="visible"/>
                                      </p:to>
                                    </p:set>
                                    <p:animEffect filter="barn(inVertical)" transition="in">
                                      <p:cBhvr additive="repl">
                                        <p:cTn id="188" dur="300"/>
                                        <p:tgtEl>
                                          <p:spTgt spid="193"/>
                                        </p:tgtEl>
                                      </p:cBhvr>
                                    </p:animEffect>
                                  </p:childTnLst>
                                </p:cTn>
                              </p:par>
                              <p:par>
                                <p:cTn id="189" nodeType="withEffect" fill="hold" presetClass="entr" presetID="16" presetSubtype="21">
                                  <p:stCondLst>
                                    <p:cond delay="0"/>
                                  </p:stCondLst>
                                  <p:childTnLst>
                                    <p:set>
                                      <p:cBhvr>
                                        <p:cTn id="190" dur="1" fill="hold">
                                          <p:stCondLst>
                                            <p:cond delay="0"/>
                                          </p:stCondLst>
                                        </p:cTn>
                                        <p:tgtEl>
                                          <p:spTgt spid="192"/>
                                        </p:tgtEl>
                                        <p:attrNameLst>
                                          <p:attrName>style.visibility</p:attrName>
                                        </p:attrNameLst>
                                      </p:cBhvr>
                                      <p:to>
                                        <p:strVal val="visible"/>
                                      </p:to>
                                    </p:set>
                                    <p:animEffect filter="barn(inVertical)" transition="in">
                                      <p:cBhvr additive="repl">
                                        <p:cTn id="191" dur="300"/>
                                        <p:tgtEl>
                                          <p:spTgt spid="1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5"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196" name="Picture 5" descr=""/>
          <p:cNvPicPr/>
          <p:nvPr/>
        </p:nvPicPr>
        <p:blipFill>
          <a:blip r:embed="rId2"/>
          <a:stretch/>
        </p:blipFill>
        <p:spPr>
          <a:xfrm>
            <a:off x="0" y="0"/>
            <a:ext cx="1521720" cy="1070280"/>
          </a:xfrm>
          <a:prstGeom prst="rect">
            <a:avLst/>
          </a:prstGeom>
          <a:ln>
            <a:noFill/>
          </a:ln>
        </p:spPr>
      </p:pic>
      <p:sp>
        <p:nvSpPr>
          <p:cNvPr id="197"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198"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1. Công cụ triển khai</a:t>
            </a:r>
            <a:endParaRPr b="0" lang="en-US" sz="3200" spc="-1" strike="noStrike">
              <a:latin typeface="Arial"/>
            </a:endParaRPr>
          </a:p>
        </p:txBody>
      </p:sp>
      <p:pic>
        <p:nvPicPr>
          <p:cNvPr id="199" name="Picture 7" descr=""/>
          <p:cNvPicPr/>
          <p:nvPr/>
        </p:nvPicPr>
        <p:blipFill>
          <a:blip r:embed="rId3"/>
          <a:stretch/>
        </p:blipFill>
        <p:spPr>
          <a:xfrm>
            <a:off x="1210320" y="2079360"/>
            <a:ext cx="1133280" cy="1133280"/>
          </a:xfrm>
          <a:prstGeom prst="rect">
            <a:avLst/>
          </a:prstGeom>
          <a:ln>
            <a:noFill/>
          </a:ln>
        </p:spPr>
      </p:pic>
      <p:pic>
        <p:nvPicPr>
          <p:cNvPr id="200" name="Picture 8" descr=""/>
          <p:cNvPicPr/>
          <p:nvPr/>
        </p:nvPicPr>
        <p:blipFill>
          <a:blip r:embed="rId4"/>
          <a:stretch/>
        </p:blipFill>
        <p:spPr>
          <a:xfrm>
            <a:off x="3111840" y="2194560"/>
            <a:ext cx="1266480" cy="978840"/>
          </a:xfrm>
          <a:prstGeom prst="rect">
            <a:avLst/>
          </a:prstGeom>
          <a:ln>
            <a:noFill/>
          </a:ln>
        </p:spPr>
      </p:pic>
      <p:pic>
        <p:nvPicPr>
          <p:cNvPr id="201" name="Picture 9" descr=""/>
          <p:cNvPicPr/>
          <p:nvPr/>
        </p:nvPicPr>
        <p:blipFill>
          <a:blip r:embed="rId5"/>
          <a:stretch/>
        </p:blipFill>
        <p:spPr>
          <a:xfrm>
            <a:off x="5374800" y="2865240"/>
            <a:ext cx="1199880" cy="1054440"/>
          </a:xfrm>
          <a:prstGeom prst="rect">
            <a:avLst/>
          </a:prstGeom>
          <a:ln>
            <a:noFill/>
          </a:ln>
        </p:spPr>
      </p:pic>
      <p:pic>
        <p:nvPicPr>
          <p:cNvPr id="202" name="Picture 10" descr=""/>
          <p:cNvPicPr/>
          <p:nvPr/>
        </p:nvPicPr>
        <p:blipFill>
          <a:blip r:embed="rId6"/>
          <a:stretch/>
        </p:blipFill>
        <p:spPr>
          <a:xfrm>
            <a:off x="7570800" y="2865240"/>
            <a:ext cx="1806840" cy="1681560"/>
          </a:xfrm>
          <a:prstGeom prst="rect">
            <a:avLst/>
          </a:prstGeom>
          <a:ln>
            <a:noFill/>
          </a:ln>
        </p:spPr>
      </p:pic>
      <p:pic>
        <p:nvPicPr>
          <p:cNvPr id="203" name="Picture 11" descr=""/>
          <p:cNvPicPr/>
          <p:nvPr/>
        </p:nvPicPr>
        <p:blipFill>
          <a:blip r:embed="rId7"/>
          <a:stretch/>
        </p:blipFill>
        <p:spPr>
          <a:xfrm>
            <a:off x="1210320" y="3643200"/>
            <a:ext cx="3026520" cy="2170800"/>
          </a:xfrm>
          <a:prstGeom prst="rect">
            <a:avLst/>
          </a:prstGeom>
          <a:ln>
            <a:noFill/>
          </a:ln>
        </p:spPr>
      </p:pic>
      <p:pic>
        <p:nvPicPr>
          <p:cNvPr id="204" name="Picture 12" descr=""/>
          <p:cNvPicPr/>
          <p:nvPr/>
        </p:nvPicPr>
        <p:blipFill>
          <a:blip r:embed="rId8"/>
          <a:stretch/>
        </p:blipFill>
        <p:spPr>
          <a:xfrm>
            <a:off x="4789800" y="4079880"/>
            <a:ext cx="2627280" cy="1884960"/>
          </a:xfrm>
          <a:prstGeom prst="rect">
            <a:avLst/>
          </a:prstGeom>
          <a:ln>
            <a:noFill/>
          </a:ln>
        </p:spPr>
      </p:pic>
      <p:pic>
        <p:nvPicPr>
          <p:cNvPr id="205" name="Picture 3" descr=""/>
          <p:cNvPicPr/>
          <p:nvPr/>
        </p:nvPicPr>
        <p:blipFill>
          <a:blip r:embed="rId9"/>
          <a:stretch/>
        </p:blipFill>
        <p:spPr>
          <a:xfrm>
            <a:off x="9996120" y="2587320"/>
            <a:ext cx="1283760" cy="1896120"/>
          </a:xfrm>
          <a:prstGeom prst="rect">
            <a:avLst/>
          </a:prstGeom>
          <a:ln>
            <a:noFill/>
          </a:ln>
        </p:spPr>
      </p:pic>
      <p:pic>
        <p:nvPicPr>
          <p:cNvPr id="206" name="Picture 13" descr=""/>
          <p:cNvPicPr/>
          <p:nvPr/>
        </p:nvPicPr>
        <p:blipFill>
          <a:blip r:embed="rId10"/>
          <a:stretch/>
        </p:blipFill>
        <p:spPr>
          <a:xfrm>
            <a:off x="8107560" y="4758840"/>
            <a:ext cx="1596600" cy="978840"/>
          </a:xfrm>
          <a:prstGeom prst="rect">
            <a:avLst/>
          </a:prstGeom>
          <a:ln>
            <a:noFill/>
          </a:ln>
        </p:spPr>
      </p:pic>
      <p:pic>
        <p:nvPicPr>
          <p:cNvPr id="207" name="Picture 14" descr=""/>
          <p:cNvPicPr/>
          <p:nvPr/>
        </p:nvPicPr>
        <p:blipFill>
          <a:blip r:embed="rId11"/>
          <a:stretch/>
        </p:blipFill>
        <p:spPr>
          <a:xfrm>
            <a:off x="10097640" y="4758840"/>
            <a:ext cx="1682640" cy="918720"/>
          </a:xfrm>
          <a:prstGeom prst="rect">
            <a:avLst/>
          </a:prstGeom>
          <a:ln>
            <a:noFill/>
          </a:ln>
        </p:spPr>
      </p:pic>
      <p:pic>
        <p:nvPicPr>
          <p:cNvPr id="208" name="Picture 16" descr=""/>
          <p:cNvPicPr/>
          <p:nvPr/>
        </p:nvPicPr>
        <p:blipFill>
          <a:blip r:embed="rId12"/>
          <a:stretch/>
        </p:blipFill>
        <p:spPr>
          <a:xfrm>
            <a:off x="7317720" y="1786320"/>
            <a:ext cx="3033000" cy="800280"/>
          </a:xfrm>
          <a:prstGeom prst="rect">
            <a:avLst/>
          </a:prstGeom>
          <a:ln>
            <a:noFill/>
          </a:ln>
        </p:spPr>
      </p:pic>
      <p:sp>
        <p:nvSpPr>
          <p:cNvPr id="209" name="CustomShape 4"/>
          <p:cNvSpPr/>
          <p:nvPr/>
        </p:nvSpPr>
        <p:spPr>
          <a:xfrm>
            <a:off x="3099600" y="5914440"/>
            <a:ext cx="63990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d0d0d"/>
                </a:solidFill>
                <a:latin typeface="Arial"/>
              </a:rPr>
              <a:t>Ví dụ một số khối có sẵn trên công cụ Altera DSP Builder</a:t>
            </a:r>
            <a:endParaRPr b="0" lang="en-US" sz="1800" spc="-1" strike="noStrike">
              <a:latin typeface="Arial"/>
            </a:endParaRPr>
          </a:p>
        </p:txBody>
      </p:sp>
      <p:sp>
        <p:nvSpPr>
          <p:cNvPr id="210"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10</a:t>
            </a:r>
            <a:endParaRPr b="0" lang="en-US" sz="1800" spc="-1" strike="noStrike">
              <a:latin typeface="Arial"/>
            </a:endParaRPr>
          </a:p>
        </p:txBody>
      </p:sp>
    </p:spTree>
  </p:cSld>
  <p:timing>
    <p:tnLst>
      <p:par>
        <p:cTn id="192" dur="indefinite" restart="never" nodeType="tmRoot">
          <p:childTnLst>
            <p:seq>
              <p:cTn id="193" dur="indefinite" nodeType="mainSeq">
                <p:childTnLst>
                  <p:par>
                    <p:cTn id="194" fill="hold">
                      <p:stCondLst>
                        <p:cond delay="0"/>
                      </p:stCondLst>
                      <p:childTnLst>
                        <p:par>
                          <p:cTn id="195" fill="hold">
                            <p:stCondLst>
                              <p:cond delay="0"/>
                            </p:stCondLst>
                            <p:childTnLst>
                              <p:par>
                                <p:cTn id="196" nodeType="withEffect" fill="hold" presetClass="entr" presetID="16" presetSubtype="21">
                                  <p:stCondLst>
                                    <p:cond delay="0"/>
                                  </p:stCondLst>
                                  <p:childTnLst>
                                    <p:set>
                                      <p:cBhvr>
                                        <p:cTn id="197" dur="1" fill="hold">
                                          <p:stCondLst>
                                            <p:cond delay="0"/>
                                          </p:stCondLst>
                                        </p:cTn>
                                        <p:tgtEl>
                                          <p:spTgt spid="199"/>
                                        </p:tgtEl>
                                        <p:attrNameLst>
                                          <p:attrName>style.visibility</p:attrName>
                                        </p:attrNameLst>
                                      </p:cBhvr>
                                      <p:to>
                                        <p:strVal val="visible"/>
                                      </p:to>
                                    </p:set>
                                    <p:animEffect filter="barn(inVertical)" transition="in">
                                      <p:cBhvr additive="repl">
                                        <p:cTn id="198" dur="300"/>
                                        <p:tgtEl>
                                          <p:spTgt spid="199"/>
                                        </p:tgtEl>
                                      </p:cBhvr>
                                    </p:animEffect>
                                  </p:childTnLst>
                                </p:cTn>
                              </p:par>
                              <p:par>
                                <p:cTn id="199" nodeType="withEffect" fill="hold" presetClass="entr" presetID="16" presetSubtype="21">
                                  <p:stCondLst>
                                    <p:cond delay="0"/>
                                  </p:stCondLst>
                                  <p:childTnLst>
                                    <p:set>
                                      <p:cBhvr>
                                        <p:cTn id="200" dur="1" fill="hold">
                                          <p:stCondLst>
                                            <p:cond delay="0"/>
                                          </p:stCondLst>
                                        </p:cTn>
                                        <p:tgtEl>
                                          <p:spTgt spid="200"/>
                                        </p:tgtEl>
                                        <p:attrNameLst>
                                          <p:attrName>style.visibility</p:attrName>
                                        </p:attrNameLst>
                                      </p:cBhvr>
                                      <p:to>
                                        <p:strVal val="visible"/>
                                      </p:to>
                                    </p:set>
                                    <p:animEffect filter="barn(inVertical)" transition="in">
                                      <p:cBhvr additive="repl">
                                        <p:cTn id="201" dur="300"/>
                                        <p:tgtEl>
                                          <p:spTgt spid="200"/>
                                        </p:tgtEl>
                                      </p:cBhvr>
                                    </p:animEffect>
                                  </p:childTnLst>
                                </p:cTn>
                              </p:par>
                              <p:par>
                                <p:cTn id="202" nodeType="withEffect" fill="hold" presetClass="entr" presetID="16" presetSubtype="21">
                                  <p:stCondLst>
                                    <p:cond delay="0"/>
                                  </p:stCondLst>
                                  <p:childTnLst>
                                    <p:set>
                                      <p:cBhvr>
                                        <p:cTn id="203" dur="1" fill="hold">
                                          <p:stCondLst>
                                            <p:cond delay="0"/>
                                          </p:stCondLst>
                                        </p:cTn>
                                        <p:tgtEl>
                                          <p:spTgt spid="201"/>
                                        </p:tgtEl>
                                        <p:attrNameLst>
                                          <p:attrName>style.visibility</p:attrName>
                                        </p:attrNameLst>
                                      </p:cBhvr>
                                      <p:to>
                                        <p:strVal val="visible"/>
                                      </p:to>
                                    </p:set>
                                    <p:animEffect filter="barn(inVertical)" transition="in">
                                      <p:cBhvr additive="repl">
                                        <p:cTn id="204" dur="300"/>
                                        <p:tgtEl>
                                          <p:spTgt spid="201"/>
                                        </p:tgtEl>
                                      </p:cBhvr>
                                    </p:animEffect>
                                  </p:childTnLst>
                                </p:cTn>
                              </p:par>
                              <p:par>
                                <p:cTn id="205" nodeType="withEffect" fill="hold" presetClass="entr" presetID="16" presetSubtype="21">
                                  <p:stCondLst>
                                    <p:cond delay="0"/>
                                  </p:stCondLst>
                                  <p:childTnLst>
                                    <p:set>
                                      <p:cBhvr>
                                        <p:cTn id="206" dur="1" fill="hold">
                                          <p:stCondLst>
                                            <p:cond delay="0"/>
                                          </p:stCondLst>
                                        </p:cTn>
                                        <p:tgtEl>
                                          <p:spTgt spid="202"/>
                                        </p:tgtEl>
                                        <p:attrNameLst>
                                          <p:attrName>style.visibility</p:attrName>
                                        </p:attrNameLst>
                                      </p:cBhvr>
                                      <p:to>
                                        <p:strVal val="visible"/>
                                      </p:to>
                                    </p:set>
                                    <p:animEffect filter="barn(inVertical)" transition="in">
                                      <p:cBhvr additive="repl">
                                        <p:cTn id="207" dur="300"/>
                                        <p:tgtEl>
                                          <p:spTgt spid="202"/>
                                        </p:tgtEl>
                                      </p:cBhvr>
                                    </p:animEffect>
                                  </p:childTnLst>
                                </p:cTn>
                              </p:par>
                              <p:par>
                                <p:cTn id="208" nodeType="withEffect" fill="hold" presetClass="entr" presetID="16" presetSubtype="21">
                                  <p:stCondLst>
                                    <p:cond delay="0"/>
                                  </p:stCondLst>
                                  <p:childTnLst>
                                    <p:set>
                                      <p:cBhvr>
                                        <p:cTn id="209" dur="1" fill="hold">
                                          <p:stCondLst>
                                            <p:cond delay="0"/>
                                          </p:stCondLst>
                                        </p:cTn>
                                        <p:tgtEl>
                                          <p:spTgt spid="203"/>
                                        </p:tgtEl>
                                        <p:attrNameLst>
                                          <p:attrName>style.visibility</p:attrName>
                                        </p:attrNameLst>
                                      </p:cBhvr>
                                      <p:to>
                                        <p:strVal val="visible"/>
                                      </p:to>
                                    </p:set>
                                    <p:animEffect filter="barn(inVertical)" transition="in">
                                      <p:cBhvr additive="repl">
                                        <p:cTn id="210" dur="300"/>
                                        <p:tgtEl>
                                          <p:spTgt spid="203"/>
                                        </p:tgtEl>
                                      </p:cBhvr>
                                    </p:animEffect>
                                  </p:childTnLst>
                                </p:cTn>
                              </p:par>
                              <p:par>
                                <p:cTn id="211" nodeType="withEffect" fill="hold" presetClass="entr" presetID="16" presetSubtype="21">
                                  <p:stCondLst>
                                    <p:cond delay="0"/>
                                  </p:stCondLst>
                                  <p:childTnLst>
                                    <p:set>
                                      <p:cBhvr>
                                        <p:cTn id="212" dur="1" fill="hold">
                                          <p:stCondLst>
                                            <p:cond delay="0"/>
                                          </p:stCondLst>
                                        </p:cTn>
                                        <p:tgtEl>
                                          <p:spTgt spid="204"/>
                                        </p:tgtEl>
                                        <p:attrNameLst>
                                          <p:attrName>style.visibility</p:attrName>
                                        </p:attrNameLst>
                                      </p:cBhvr>
                                      <p:to>
                                        <p:strVal val="visible"/>
                                      </p:to>
                                    </p:set>
                                    <p:animEffect filter="barn(inVertical)" transition="in">
                                      <p:cBhvr additive="repl">
                                        <p:cTn id="213" dur="300"/>
                                        <p:tgtEl>
                                          <p:spTgt spid="204"/>
                                        </p:tgtEl>
                                      </p:cBhvr>
                                    </p:animEffect>
                                  </p:childTnLst>
                                </p:cTn>
                              </p:par>
                              <p:par>
                                <p:cTn id="214" nodeType="withEffect" fill="hold" presetClass="entr" presetID="16" presetSubtype="21">
                                  <p:stCondLst>
                                    <p:cond delay="0"/>
                                  </p:stCondLst>
                                  <p:childTnLst>
                                    <p:set>
                                      <p:cBhvr>
                                        <p:cTn id="215" dur="1" fill="hold">
                                          <p:stCondLst>
                                            <p:cond delay="0"/>
                                          </p:stCondLst>
                                        </p:cTn>
                                        <p:tgtEl>
                                          <p:spTgt spid="205"/>
                                        </p:tgtEl>
                                        <p:attrNameLst>
                                          <p:attrName>style.visibility</p:attrName>
                                        </p:attrNameLst>
                                      </p:cBhvr>
                                      <p:to>
                                        <p:strVal val="visible"/>
                                      </p:to>
                                    </p:set>
                                    <p:animEffect filter="barn(inVertical)" transition="in">
                                      <p:cBhvr additive="repl">
                                        <p:cTn id="216" dur="300"/>
                                        <p:tgtEl>
                                          <p:spTgt spid="205"/>
                                        </p:tgtEl>
                                      </p:cBhvr>
                                    </p:animEffect>
                                  </p:childTnLst>
                                </p:cTn>
                              </p:par>
                              <p:par>
                                <p:cTn id="217" nodeType="withEffect" fill="hold" presetClass="entr" presetID="16" presetSubtype="21">
                                  <p:stCondLst>
                                    <p:cond delay="0"/>
                                  </p:stCondLst>
                                  <p:childTnLst>
                                    <p:set>
                                      <p:cBhvr>
                                        <p:cTn id="218" dur="1" fill="hold">
                                          <p:stCondLst>
                                            <p:cond delay="0"/>
                                          </p:stCondLst>
                                        </p:cTn>
                                        <p:tgtEl>
                                          <p:spTgt spid="206"/>
                                        </p:tgtEl>
                                        <p:attrNameLst>
                                          <p:attrName>style.visibility</p:attrName>
                                        </p:attrNameLst>
                                      </p:cBhvr>
                                      <p:to>
                                        <p:strVal val="visible"/>
                                      </p:to>
                                    </p:set>
                                    <p:animEffect filter="barn(inVertical)" transition="in">
                                      <p:cBhvr additive="repl">
                                        <p:cTn id="219" dur="300"/>
                                        <p:tgtEl>
                                          <p:spTgt spid="206"/>
                                        </p:tgtEl>
                                      </p:cBhvr>
                                    </p:animEffect>
                                  </p:childTnLst>
                                </p:cTn>
                              </p:par>
                              <p:par>
                                <p:cTn id="220" nodeType="withEffect" fill="hold" presetClass="entr" presetID="16" presetSubtype="21">
                                  <p:stCondLst>
                                    <p:cond delay="0"/>
                                  </p:stCondLst>
                                  <p:childTnLst>
                                    <p:set>
                                      <p:cBhvr>
                                        <p:cTn id="221" dur="1" fill="hold">
                                          <p:stCondLst>
                                            <p:cond delay="0"/>
                                          </p:stCondLst>
                                        </p:cTn>
                                        <p:tgtEl>
                                          <p:spTgt spid="207"/>
                                        </p:tgtEl>
                                        <p:attrNameLst>
                                          <p:attrName>style.visibility</p:attrName>
                                        </p:attrNameLst>
                                      </p:cBhvr>
                                      <p:to>
                                        <p:strVal val="visible"/>
                                      </p:to>
                                    </p:set>
                                    <p:animEffect filter="barn(inVertical)" transition="in">
                                      <p:cBhvr additive="repl">
                                        <p:cTn id="222" dur="300"/>
                                        <p:tgtEl>
                                          <p:spTgt spid="207"/>
                                        </p:tgtEl>
                                      </p:cBhvr>
                                    </p:animEffect>
                                  </p:childTnLst>
                                </p:cTn>
                              </p:par>
                              <p:par>
                                <p:cTn id="223" nodeType="withEffect" fill="hold" presetClass="entr" presetID="16" presetSubtype="21">
                                  <p:stCondLst>
                                    <p:cond delay="0"/>
                                  </p:stCondLst>
                                  <p:childTnLst>
                                    <p:set>
                                      <p:cBhvr>
                                        <p:cTn id="224" dur="1" fill="hold">
                                          <p:stCondLst>
                                            <p:cond delay="0"/>
                                          </p:stCondLst>
                                        </p:cTn>
                                        <p:tgtEl>
                                          <p:spTgt spid="209"/>
                                        </p:tgtEl>
                                        <p:attrNameLst>
                                          <p:attrName>style.visibility</p:attrName>
                                        </p:attrNameLst>
                                      </p:cBhvr>
                                      <p:to>
                                        <p:strVal val="visible"/>
                                      </p:to>
                                    </p:set>
                                    <p:animEffect filter="barn(inVertical)" transition="in">
                                      <p:cBhvr additive="repl">
                                        <p:cTn id="225" dur="300"/>
                                        <p:tgtEl>
                                          <p:spTgt spid="209"/>
                                        </p:tgtEl>
                                      </p:cBhvr>
                                    </p:animEffect>
                                  </p:childTnLst>
                                </p:cTn>
                              </p:par>
                              <p:par>
                                <p:cTn id="226" nodeType="withEffect" fill="hold" presetClass="entr" presetID="16" presetSubtype="21">
                                  <p:stCondLst>
                                    <p:cond delay="0"/>
                                  </p:stCondLst>
                                  <p:childTnLst>
                                    <p:set>
                                      <p:cBhvr>
                                        <p:cTn id="227" dur="1" fill="hold">
                                          <p:stCondLst>
                                            <p:cond delay="0"/>
                                          </p:stCondLst>
                                        </p:cTn>
                                        <p:tgtEl>
                                          <p:spTgt spid="208"/>
                                        </p:tgtEl>
                                        <p:attrNameLst>
                                          <p:attrName>style.visibility</p:attrName>
                                        </p:attrNameLst>
                                      </p:cBhvr>
                                      <p:to>
                                        <p:strVal val="visible"/>
                                      </p:to>
                                    </p:set>
                                    <p:animEffect filter="barn(inVertical)" transition="in">
                                      <p:cBhvr additive="repl">
                                        <p:cTn id="228" dur="300"/>
                                        <p:tgtEl>
                                          <p:spTgt spid="20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1"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212" name="Picture 5" descr=""/>
          <p:cNvPicPr/>
          <p:nvPr/>
        </p:nvPicPr>
        <p:blipFill>
          <a:blip r:embed="rId2"/>
          <a:stretch/>
        </p:blipFill>
        <p:spPr>
          <a:xfrm>
            <a:off x="0" y="0"/>
            <a:ext cx="1521720" cy="1070280"/>
          </a:xfrm>
          <a:prstGeom prst="rect">
            <a:avLst/>
          </a:prstGeom>
          <a:ln>
            <a:noFill/>
          </a:ln>
        </p:spPr>
      </p:pic>
      <p:sp>
        <p:nvSpPr>
          <p:cNvPr id="213"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214"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2. Interface vào/ra</a:t>
            </a:r>
            <a:endParaRPr b="0" lang="en-US" sz="3200" spc="-1" strike="noStrike">
              <a:latin typeface="Arial"/>
            </a:endParaRPr>
          </a:p>
        </p:txBody>
      </p:sp>
      <p:sp>
        <p:nvSpPr>
          <p:cNvPr id="215"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11</a:t>
            </a:r>
            <a:endParaRPr b="0" lang="en-US" sz="1800" spc="-1" strike="noStrike">
              <a:latin typeface="Arial"/>
            </a:endParaRPr>
          </a:p>
        </p:txBody>
      </p:sp>
      <p:grpSp>
        <p:nvGrpSpPr>
          <p:cNvPr id="216" name="Group 5"/>
          <p:cNvGrpSpPr/>
          <p:nvPr/>
        </p:nvGrpSpPr>
        <p:grpSpPr>
          <a:xfrm>
            <a:off x="5600160" y="1395000"/>
            <a:ext cx="6440400" cy="5247000"/>
            <a:chOff x="5600160" y="1395000"/>
            <a:chExt cx="6440400" cy="5247000"/>
          </a:xfrm>
        </p:grpSpPr>
        <p:sp>
          <p:nvSpPr>
            <p:cNvPr id="217" name="CustomShape 6"/>
            <p:cNvSpPr/>
            <p:nvPr/>
          </p:nvSpPr>
          <p:spPr>
            <a:xfrm>
              <a:off x="7966800" y="2281320"/>
              <a:ext cx="1357920" cy="1815120"/>
            </a:xfrm>
            <a:prstGeom prst="rect">
              <a:avLst/>
            </a:prstGeom>
            <a:solidFill>
              <a:srgbClr val="ccff99"/>
            </a:solidFill>
            <a:ln>
              <a:solidFill>
                <a:schemeClr val="tx1"/>
              </a:solidFill>
            </a:ln>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US" sz="1800" spc="-1" strike="noStrike">
                  <a:solidFill>
                    <a:srgbClr val="000000"/>
                  </a:solidFill>
                  <a:latin typeface="Arial"/>
                </a:rPr>
                <a:t>Shared Memory</a:t>
              </a:r>
              <a:endParaRPr b="0" lang="en-US" sz="1800" spc="-1" strike="noStrike">
                <a:latin typeface="Arial"/>
              </a:endParaRPr>
            </a:p>
          </p:txBody>
        </p:sp>
        <p:sp>
          <p:nvSpPr>
            <p:cNvPr id="218" name="CustomShape 7"/>
            <p:cNvSpPr/>
            <p:nvPr/>
          </p:nvSpPr>
          <p:spPr>
            <a:xfrm>
              <a:off x="5600160" y="2287800"/>
              <a:ext cx="1492200" cy="967680"/>
            </a:xfrm>
            <a:prstGeom prst="rect">
              <a:avLst/>
            </a:prstGeom>
            <a:solidFill>
              <a:srgbClr val="6ad818"/>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Arial"/>
                </a:rPr>
                <a:t>Digital Signal Processor</a:t>
              </a:r>
              <a:endParaRPr b="0" lang="en-US" sz="1800" spc="-1" strike="noStrike">
                <a:latin typeface="Arial"/>
              </a:endParaRPr>
            </a:p>
          </p:txBody>
        </p:sp>
        <p:sp>
          <p:nvSpPr>
            <p:cNvPr id="219" name="CustomShape 8"/>
            <p:cNvSpPr/>
            <p:nvPr/>
          </p:nvSpPr>
          <p:spPr>
            <a:xfrm>
              <a:off x="5600160" y="3962160"/>
              <a:ext cx="1263600" cy="403200"/>
            </a:xfrm>
            <a:prstGeom prst="rect">
              <a:avLst/>
            </a:prstGeom>
            <a:solidFill>
              <a:srgbClr val="b566ca"/>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Arial"/>
                </a:rPr>
                <a:t>UART</a:t>
              </a:r>
              <a:endParaRPr b="0" lang="en-US" sz="1800" spc="-1" strike="noStrike">
                <a:latin typeface="Arial"/>
              </a:endParaRPr>
            </a:p>
          </p:txBody>
        </p:sp>
        <p:sp>
          <p:nvSpPr>
            <p:cNvPr id="220" name="CustomShape 9"/>
            <p:cNvSpPr/>
            <p:nvPr/>
          </p:nvSpPr>
          <p:spPr>
            <a:xfrm>
              <a:off x="5600160" y="4809240"/>
              <a:ext cx="1263600" cy="403200"/>
            </a:xfrm>
            <a:prstGeom prst="rect">
              <a:avLst/>
            </a:prstGeom>
            <a:solidFill>
              <a:srgbClr val="b566ca"/>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Arial"/>
                </a:rPr>
                <a:t>USB</a:t>
              </a:r>
              <a:endParaRPr b="0" lang="en-US" sz="1800" spc="-1" strike="noStrike">
                <a:latin typeface="Arial"/>
              </a:endParaRPr>
            </a:p>
          </p:txBody>
        </p:sp>
        <p:sp>
          <p:nvSpPr>
            <p:cNvPr id="221" name="CustomShape 10"/>
            <p:cNvSpPr/>
            <p:nvPr/>
          </p:nvSpPr>
          <p:spPr>
            <a:xfrm>
              <a:off x="7643880" y="4540320"/>
              <a:ext cx="2030040" cy="672120"/>
            </a:xfrm>
            <a:prstGeom prst="rect">
              <a:avLst/>
            </a:prstGeom>
            <a:ln>
              <a:solidFill>
                <a:schemeClr val="tx1"/>
              </a:solidFill>
            </a:ln>
          </p:spPr>
          <p:style>
            <a:lnRef idx="1">
              <a:schemeClr val="accent1"/>
            </a:lnRef>
            <a:fillRef idx="2">
              <a:schemeClr val="accent1"/>
            </a:fillRef>
            <a:effectRef idx="1">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Arial"/>
                </a:rPr>
                <a:t>DRAM Controller</a:t>
              </a:r>
              <a:endParaRPr b="0" lang="en-US" sz="1800" spc="-1" strike="noStrike">
                <a:latin typeface="Arial"/>
              </a:endParaRPr>
            </a:p>
          </p:txBody>
        </p:sp>
        <p:sp>
          <p:nvSpPr>
            <p:cNvPr id="222" name="CustomShape 11"/>
            <p:cNvSpPr/>
            <p:nvPr/>
          </p:nvSpPr>
          <p:spPr>
            <a:xfrm>
              <a:off x="10239120" y="2281320"/>
              <a:ext cx="1801440" cy="114264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Arial"/>
                </a:rPr>
                <a:t>High Performance CPU</a:t>
              </a:r>
              <a:endParaRPr b="0" lang="en-US" sz="1800" spc="-1" strike="noStrike">
                <a:latin typeface="Arial"/>
              </a:endParaRPr>
            </a:p>
          </p:txBody>
        </p:sp>
        <p:sp>
          <p:nvSpPr>
            <p:cNvPr id="223" name="CustomShape 12"/>
            <p:cNvSpPr/>
            <p:nvPr/>
          </p:nvSpPr>
          <p:spPr>
            <a:xfrm>
              <a:off x="10239120" y="4096440"/>
              <a:ext cx="1801440" cy="1115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Arial"/>
                </a:rPr>
                <a:t>Low Performance CPU</a:t>
              </a:r>
              <a:endParaRPr b="0" lang="en-US" sz="1800" spc="-1" strike="noStrike">
                <a:latin typeface="Arial"/>
              </a:endParaRPr>
            </a:p>
          </p:txBody>
        </p:sp>
        <p:sp>
          <p:nvSpPr>
            <p:cNvPr id="224" name="CustomShape 13"/>
            <p:cNvSpPr/>
            <p:nvPr/>
          </p:nvSpPr>
          <p:spPr>
            <a:xfrm>
              <a:off x="6702840" y="5754960"/>
              <a:ext cx="1263600" cy="403200"/>
            </a:xfrm>
            <a:prstGeom prst="rect">
              <a:avLst/>
            </a:prstGeom>
            <a:solidFill>
              <a:srgbClr val="b566ca"/>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Arial"/>
                </a:rPr>
                <a:t>Ethernet</a:t>
              </a:r>
              <a:endParaRPr b="0" lang="en-US" sz="1800" spc="-1" strike="noStrike">
                <a:latin typeface="Arial"/>
              </a:endParaRPr>
            </a:p>
          </p:txBody>
        </p:sp>
        <p:sp>
          <p:nvSpPr>
            <p:cNvPr id="225" name="CustomShape 14"/>
            <p:cNvSpPr/>
            <p:nvPr/>
          </p:nvSpPr>
          <p:spPr>
            <a:xfrm>
              <a:off x="10252800" y="5956920"/>
              <a:ext cx="1263600" cy="403200"/>
            </a:xfrm>
            <a:prstGeom prst="rect">
              <a:avLst/>
            </a:prstGeom>
            <a:solidFill>
              <a:srgbClr val="b566ca"/>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Arial"/>
                </a:rPr>
                <a:t>ADC/DAC</a:t>
              </a:r>
              <a:endParaRPr b="0" lang="en-US" sz="1800" spc="-1" strike="noStrike">
                <a:latin typeface="Arial"/>
              </a:endParaRPr>
            </a:p>
          </p:txBody>
        </p:sp>
        <p:sp>
          <p:nvSpPr>
            <p:cNvPr id="226" name="CustomShape 15"/>
            <p:cNvSpPr/>
            <p:nvPr/>
          </p:nvSpPr>
          <p:spPr>
            <a:xfrm>
              <a:off x="8370000" y="5813280"/>
              <a:ext cx="1519200" cy="828720"/>
            </a:xfrm>
            <a:prstGeom prst="rect">
              <a:avLst/>
            </a:prstGeom>
            <a:ln>
              <a:solidFill>
                <a:schemeClr val="tx1"/>
              </a:solidFill>
            </a:ln>
          </p:spPr>
          <p:style>
            <a:lnRef idx="1">
              <a:schemeClr val="accent3"/>
            </a:lnRef>
            <a:fillRef idx="3">
              <a:schemeClr val="accent3"/>
            </a:fillRef>
            <a:effectRef idx="2">
              <a:schemeClr val="accent3"/>
            </a:effectRef>
            <a:fontRef idx="minor"/>
          </p:style>
          <p:txBody>
            <a:bodyPr lIns="90000" rIns="90000" tIns="45000" bIns="45000" anchor="ctr"/>
            <a:p>
              <a:pPr algn="ctr">
                <a:lnSpc>
                  <a:spcPct val="100000"/>
                </a:lnSpc>
              </a:pPr>
              <a:r>
                <a:rPr b="1" lang="en-US" sz="1800" spc="-1" strike="noStrike">
                  <a:solidFill>
                    <a:srgbClr val="000000"/>
                  </a:solidFill>
                  <a:latin typeface="Arial"/>
                </a:rPr>
                <a:t>Video Controller</a:t>
              </a:r>
              <a:endParaRPr b="0" lang="en-US" sz="1800" spc="-1" strike="noStrike">
                <a:latin typeface="Arial"/>
              </a:endParaRPr>
            </a:p>
          </p:txBody>
        </p:sp>
        <p:sp>
          <p:nvSpPr>
            <p:cNvPr id="227" name="CustomShape 16"/>
            <p:cNvSpPr/>
            <p:nvPr/>
          </p:nvSpPr>
          <p:spPr>
            <a:xfrm>
              <a:off x="6163920" y="1395000"/>
              <a:ext cx="5330520" cy="5778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3200" spc="-1" strike="noStrike">
                  <a:solidFill>
                    <a:srgbClr val="002060"/>
                  </a:solidFill>
                  <a:latin typeface="Arial"/>
                </a:rPr>
                <a:t>Today’s System-On-Chips!</a:t>
              </a:r>
              <a:endParaRPr b="0" lang="en-US" sz="3200" spc="-1" strike="noStrike">
                <a:latin typeface="Arial"/>
              </a:endParaRPr>
            </a:p>
          </p:txBody>
        </p:sp>
      </p:grpSp>
      <p:sp>
        <p:nvSpPr>
          <p:cNvPr id="228" name="CustomShape 17"/>
          <p:cNvSpPr/>
          <p:nvPr/>
        </p:nvSpPr>
        <p:spPr>
          <a:xfrm>
            <a:off x="1314360" y="1979640"/>
            <a:ext cx="3943080" cy="313956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2060"/>
              </a:buClr>
              <a:buFont typeface="Arial"/>
              <a:buChar char="•"/>
            </a:pPr>
            <a:r>
              <a:rPr b="0" lang="en-US" sz="2000" spc="-1" strike="noStrike">
                <a:solidFill>
                  <a:srgbClr val="002060"/>
                </a:solidFill>
                <a:latin typeface="Arial"/>
              </a:rPr>
              <a:t>Hệ thống nhiều thành phần cần 1 chuẩn giao tiếp chung:</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002060"/>
              </a:buClr>
              <a:buFont typeface="Arial"/>
              <a:buChar char="•"/>
            </a:pPr>
            <a:r>
              <a:rPr b="0" lang="en-US" sz="2000" spc="-1" strike="noStrike">
                <a:solidFill>
                  <a:srgbClr val="002060"/>
                </a:solidFill>
                <a:latin typeface="Arial"/>
              </a:rPr>
              <a:t>IP Cores được phát triển bởi Intel (Altera) dùng hệ thống bus </a:t>
            </a:r>
            <a:r>
              <a:rPr b="1" lang="en-US" sz="2000" spc="-1" strike="noStrike">
                <a:solidFill>
                  <a:srgbClr val="002060"/>
                </a:solidFill>
                <a:latin typeface="Arial"/>
              </a:rPr>
              <a:t>Avalon</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002060"/>
              </a:buClr>
              <a:buFont typeface="Arial"/>
              <a:buChar char="•"/>
            </a:pPr>
            <a:r>
              <a:rPr b="0" lang="en-US" sz="2000" spc="-1" strike="noStrike">
                <a:solidFill>
                  <a:srgbClr val="002060"/>
                </a:solidFill>
                <a:latin typeface="Arial"/>
              </a:rPr>
              <a:t>Tương tự: Core-Connect (IBM), Wishbone (OpenCore Ips), AXI (ARM) </a:t>
            </a:r>
            <a:endParaRPr b="0" lang="en-US" sz="2000" spc="-1" strike="noStrike">
              <a:latin typeface="Arial"/>
            </a:endParaRPr>
          </a:p>
        </p:txBody>
      </p:sp>
    </p:spTree>
  </p:cSld>
  <p:timing>
    <p:tnLst>
      <p:par>
        <p:cTn id="229" dur="indefinite" restart="never" nodeType="tmRoot">
          <p:childTnLst>
            <p:seq>
              <p:cTn id="230" dur="indefinite" nodeType="mainSeq">
                <p:childTnLst>
                  <p:par>
                    <p:cTn id="231" fill="hold">
                      <p:stCondLst>
                        <p:cond delay="0"/>
                      </p:stCondLst>
                      <p:childTnLst>
                        <p:par>
                          <p:cTn id="232" fill="hold">
                            <p:stCondLst>
                              <p:cond delay="0"/>
                            </p:stCondLst>
                            <p:childTnLst>
                              <p:par>
                                <p:cTn id="233" nodeType="withEffect" fill="hold" presetClass="entr" presetID="22" presetSubtype="4">
                                  <p:stCondLst>
                                    <p:cond delay="0"/>
                                  </p:stCondLst>
                                  <p:childTnLst>
                                    <p:set>
                                      <p:cBhvr>
                                        <p:cTn id="234" dur="1" fill="hold">
                                          <p:stCondLst>
                                            <p:cond delay="0"/>
                                          </p:stCondLst>
                                        </p:cTn>
                                        <p:tgtEl>
                                          <p:spTgt spid="216"/>
                                        </p:tgtEl>
                                        <p:attrNameLst>
                                          <p:attrName>style.visibility</p:attrName>
                                        </p:attrNameLst>
                                      </p:cBhvr>
                                      <p:to>
                                        <p:strVal val="visible"/>
                                      </p:to>
                                    </p:set>
                                    <p:animEffect filter="wipe(down)" transition="in">
                                      <p:cBhvr additive="repl">
                                        <p:cTn id="235" dur="300"/>
                                        <p:tgtEl>
                                          <p:spTgt spid="216"/>
                                        </p:tgtEl>
                                      </p:cBhvr>
                                    </p:animEffect>
                                  </p:childTnLst>
                                </p:cTn>
                              </p:par>
                              <p:par>
                                <p:cTn id="236" nodeType="withEffect" fill="hold" presetClass="entr" presetID="22" presetSubtype="4">
                                  <p:stCondLst>
                                    <p:cond delay="0"/>
                                  </p:stCondLst>
                                  <p:childTnLst>
                                    <p:set>
                                      <p:cBhvr>
                                        <p:cTn id="237" dur="1" fill="hold">
                                          <p:stCondLst>
                                            <p:cond delay="0"/>
                                          </p:stCondLst>
                                        </p:cTn>
                                        <p:tgtEl>
                                          <p:spTgt spid="228"/>
                                        </p:tgtEl>
                                        <p:attrNameLst>
                                          <p:attrName>style.visibility</p:attrName>
                                        </p:attrNameLst>
                                      </p:cBhvr>
                                      <p:to>
                                        <p:strVal val="visible"/>
                                      </p:to>
                                    </p:set>
                                    <p:animEffect filter="wipe(down)" transition="in">
                                      <p:cBhvr additive="repl">
                                        <p:cTn id="238" dur="300"/>
                                        <p:tgtEl>
                                          <p:spTgt spid="2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9"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230" name="Picture 5" descr=""/>
          <p:cNvPicPr/>
          <p:nvPr/>
        </p:nvPicPr>
        <p:blipFill>
          <a:blip r:embed="rId2"/>
          <a:stretch/>
        </p:blipFill>
        <p:spPr>
          <a:xfrm>
            <a:off x="0" y="0"/>
            <a:ext cx="1521720" cy="1070280"/>
          </a:xfrm>
          <a:prstGeom prst="rect">
            <a:avLst/>
          </a:prstGeom>
          <a:ln>
            <a:noFill/>
          </a:ln>
        </p:spPr>
      </p:pic>
      <p:sp>
        <p:nvSpPr>
          <p:cNvPr id="231"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232"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2. Interface vào/ra</a:t>
            </a:r>
            <a:endParaRPr b="0" lang="en-US" sz="3200" spc="-1" strike="noStrike">
              <a:latin typeface="Arial"/>
            </a:endParaRPr>
          </a:p>
        </p:txBody>
      </p:sp>
      <p:sp>
        <p:nvSpPr>
          <p:cNvPr id="233" name="CustomShape 4"/>
          <p:cNvSpPr/>
          <p:nvPr/>
        </p:nvSpPr>
        <p:spPr>
          <a:xfrm>
            <a:off x="1304280" y="2030400"/>
            <a:ext cx="9399240" cy="155340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2060"/>
              </a:buClr>
              <a:buFont typeface="Arial"/>
              <a:buChar char="•"/>
            </a:pPr>
            <a:r>
              <a:rPr b="0" lang="en-US" sz="2400" spc="-1" strike="noStrike">
                <a:solidFill>
                  <a:srgbClr val="002060"/>
                </a:solidFill>
                <a:latin typeface="Arial"/>
              </a:rPr>
              <a:t>Avalon là giao thức được định nghĩa bởi Altera - hãng chế tạo FPGA, do đó có thể tái sử dụng lại các IP Core sẵn có, ví dụ: Nios II, SDRAM Controller, DMA,…</a:t>
            </a:r>
            <a:endParaRPr b="0" lang="en-US" sz="2400" spc="-1" strike="noStrike">
              <a:latin typeface="Arial"/>
            </a:endParaRPr>
          </a:p>
          <a:p>
            <a:pPr>
              <a:lnSpc>
                <a:spcPct val="100000"/>
              </a:lnSpc>
            </a:pPr>
            <a:endParaRPr b="0" lang="en-US" sz="2400" spc="-1" strike="noStrike">
              <a:latin typeface="Arial"/>
            </a:endParaRPr>
          </a:p>
        </p:txBody>
      </p:sp>
      <p:pic>
        <p:nvPicPr>
          <p:cNvPr id="234" name="Picture 6" descr=""/>
          <p:cNvPicPr/>
          <p:nvPr/>
        </p:nvPicPr>
        <p:blipFill>
          <a:blip r:embed="rId3"/>
          <a:stretch/>
        </p:blipFill>
        <p:spPr>
          <a:xfrm>
            <a:off x="7099920" y="3737880"/>
            <a:ext cx="3603600" cy="2750400"/>
          </a:xfrm>
          <a:prstGeom prst="rect">
            <a:avLst/>
          </a:prstGeom>
          <a:ln>
            <a:noFill/>
          </a:ln>
        </p:spPr>
      </p:pic>
      <p:sp>
        <p:nvSpPr>
          <p:cNvPr id="235" name="CustomShape 5"/>
          <p:cNvSpPr/>
          <p:nvPr/>
        </p:nvSpPr>
        <p:spPr>
          <a:xfrm>
            <a:off x="1210320" y="3848760"/>
            <a:ext cx="456840" cy="30420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236" name="CustomShape 6"/>
          <p:cNvSpPr/>
          <p:nvPr/>
        </p:nvSpPr>
        <p:spPr>
          <a:xfrm>
            <a:off x="1710000" y="3737880"/>
            <a:ext cx="5019120" cy="8218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2060"/>
                </a:solidFill>
                <a:latin typeface="Arial"/>
              </a:rPr>
              <a:t>Dễ dàng tích hợp thêm </a:t>
            </a:r>
            <a:r>
              <a:rPr b="0" i="1" lang="en-US" sz="2400" spc="-1" strike="noStrike">
                <a:solidFill>
                  <a:srgbClr val="002060"/>
                </a:solidFill>
                <a:latin typeface="Arial"/>
              </a:rPr>
              <a:t>Custom Logic </a:t>
            </a:r>
            <a:r>
              <a:rPr b="0" lang="en-US" sz="2400" spc="-1" strike="noStrike">
                <a:solidFill>
                  <a:srgbClr val="002060"/>
                </a:solidFill>
                <a:latin typeface="Arial"/>
              </a:rPr>
              <a:t>vào hệ thống</a:t>
            </a:r>
            <a:endParaRPr b="0" lang="en-US" sz="2400" spc="-1" strike="noStrike">
              <a:latin typeface="Arial"/>
            </a:endParaRPr>
          </a:p>
        </p:txBody>
      </p:sp>
      <p:sp>
        <p:nvSpPr>
          <p:cNvPr id="237" name="CustomShape 7"/>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12</a:t>
            </a:r>
            <a:endParaRPr b="0" lang="en-US" sz="1800" spc="-1" strike="noStrike">
              <a:latin typeface="Arial"/>
            </a:endParaRPr>
          </a:p>
        </p:txBody>
      </p:sp>
    </p:spTree>
  </p:cSld>
  <p:timing>
    <p:tnLst>
      <p:par>
        <p:cTn id="239" dur="indefinite" restart="never" nodeType="tmRoot">
          <p:childTnLst>
            <p:seq>
              <p:cTn id="240"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8"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239" name="Picture 5" descr=""/>
          <p:cNvPicPr/>
          <p:nvPr/>
        </p:nvPicPr>
        <p:blipFill>
          <a:blip r:embed="rId2"/>
          <a:stretch/>
        </p:blipFill>
        <p:spPr>
          <a:xfrm>
            <a:off x="0" y="0"/>
            <a:ext cx="1521720" cy="1070280"/>
          </a:xfrm>
          <a:prstGeom prst="rect">
            <a:avLst/>
          </a:prstGeom>
          <a:ln>
            <a:noFill/>
          </a:ln>
        </p:spPr>
      </p:pic>
      <p:sp>
        <p:nvSpPr>
          <p:cNvPr id="240"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241"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2. Interface vào/ra</a:t>
            </a:r>
            <a:endParaRPr b="0" lang="en-US" sz="3200" spc="-1" strike="noStrike">
              <a:latin typeface="Arial"/>
            </a:endParaRPr>
          </a:p>
        </p:txBody>
      </p:sp>
      <p:grpSp>
        <p:nvGrpSpPr>
          <p:cNvPr id="242" name="Group 4"/>
          <p:cNvGrpSpPr/>
          <p:nvPr/>
        </p:nvGrpSpPr>
        <p:grpSpPr>
          <a:xfrm>
            <a:off x="1210320" y="2136960"/>
            <a:ext cx="7009920" cy="2608200"/>
            <a:chOff x="1210320" y="2136960"/>
            <a:chExt cx="7009920" cy="2608200"/>
          </a:xfrm>
        </p:grpSpPr>
        <p:sp>
          <p:nvSpPr>
            <p:cNvPr id="243" name="CustomShape 5"/>
            <p:cNvSpPr/>
            <p:nvPr/>
          </p:nvSpPr>
          <p:spPr>
            <a:xfrm>
              <a:off x="1210320" y="2136960"/>
              <a:ext cx="2971440" cy="2608200"/>
            </a:xfrm>
            <a:prstGeom prst="rect">
              <a:avLst/>
            </a:prstGeom>
            <a:solidFill>
              <a:schemeClr val="accent5">
                <a:lumMod val="20000"/>
                <a:lumOff val="80000"/>
              </a:schemeClr>
            </a:solidFill>
            <a:ln/>
          </p:spPr>
          <p:style>
            <a:lnRef idx="1">
              <a:schemeClr val="accent1"/>
            </a:lnRef>
            <a:fillRef idx="2">
              <a:schemeClr val="accent1"/>
            </a:fillRef>
            <a:effectRef idx="1">
              <a:schemeClr val="accent1"/>
            </a:effectRef>
            <a:fontRef idx="minor"/>
          </p:style>
          <p:txBody>
            <a:bodyPr lIns="90000" rIns="90000" tIns="45000" bIns="45000"/>
            <a:p>
              <a:pPr algn="ctr">
                <a:lnSpc>
                  <a:spcPct val="100000"/>
                </a:lnSpc>
              </a:pPr>
              <a:r>
                <a:rPr b="1" lang="en-US" sz="1800" spc="-1" strike="noStrike">
                  <a:solidFill>
                    <a:srgbClr val="c00000"/>
                  </a:solidFill>
                  <a:latin typeface="Arial"/>
                </a:rPr>
                <a:t>Avalon Streaming Source</a:t>
              </a:r>
              <a:endParaRPr b="0" lang="en-US" sz="1800" spc="-1" strike="noStrike">
                <a:latin typeface="Arial"/>
              </a:endParaRPr>
            </a:p>
            <a:p>
              <a:pPr algn="r">
                <a:lnSpc>
                  <a:spcPct val="100000"/>
                </a:lnSpc>
              </a:pPr>
              <a:endParaRPr b="0" lang="en-US" sz="1800" spc="-1" strike="noStrike">
                <a:latin typeface="Arial"/>
              </a:endParaRPr>
            </a:p>
            <a:p>
              <a:pPr algn="r">
                <a:lnSpc>
                  <a:spcPct val="100000"/>
                </a:lnSpc>
              </a:pPr>
              <a:r>
                <a:rPr b="1" lang="en-US" sz="2000" spc="-1" strike="noStrike">
                  <a:solidFill>
                    <a:srgbClr val="996633"/>
                  </a:solidFill>
                  <a:latin typeface="Arial"/>
                </a:rPr>
                <a:t>startofpacket</a:t>
              </a:r>
              <a:endParaRPr b="0" lang="en-US" sz="2000" spc="-1" strike="noStrike">
                <a:latin typeface="Arial"/>
              </a:endParaRPr>
            </a:p>
            <a:p>
              <a:pPr algn="r">
                <a:lnSpc>
                  <a:spcPct val="100000"/>
                </a:lnSpc>
              </a:pPr>
              <a:r>
                <a:rPr b="1" lang="en-US" sz="2000" spc="-1" strike="noStrike">
                  <a:solidFill>
                    <a:srgbClr val="996633"/>
                  </a:solidFill>
                  <a:latin typeface="Arial"/>
                </a:rPr>
                <a:t>endofpacket</a:t>
              </a:r>
              <a:endParaRPr b="0" lang="en-US" sz="2000" spc="-1" strike="noStrike">
                <a:latin typeface="Arial"/>
              </a:endParaRPr>
            </a:p>
            <a:p>
              <a:pPr algn="r">
                <a:lnSpc>
                  <a:spcPct val="100000"/>
                </a:lnSpc>
              </a:pPr>
              <a:r>
                <a:rPr b="1" lang="en-US" sz="2000" spc="-1" strike="noStrike">
                  <a:solidFill>
                    <a:srgbClr val="000000"/>
                  </a:solidFill>
                  <a:latin typeface="Arial"/>
                </a:rPr>
                <a:t>data</a:t>
              </a:r>
              <a:endParaRPr b="0" lang="en-US" sz="2000" spc="-1" strike="noStrike">
                <a:latin typeface="Arial"/>
              </a:endParaRPr>
            </a:p>
            <a:p>
              <a:pPr algn="r">
                <a:lnSpc>
                  <a:spcPct val="100000"/>
                </a:lnSpc>
              </a:pPr>
              <a:r>
                <a:rPr b="1" lang="en-US" sz="2000" spc="-1" strike="noStrike">
                  <a:solidFill>
                    <a:srgbClr val="000000"/>
                  </a:solidFill>
                  <a:latin typeface="Arial"/>
                </a:rPr>
                <a:t>valid</a:t>
              </a:r>
              <a:endParaRPr b="0" lang="en-US" sz="2000" spc="-1" strike="noStrike">
                <a:latin typeface="Arial"/>
              </a:endParaRPr>
            </a:p>
            <a:p>
              <a:pPr algn="r">
                <a:lnSpc>
                  <a:spcPct val="100000"/>
                </a:lnSpc>
              </a:pPr>
              <a:r>
                <a:rPr b="1" lang="en-US" sz="2000" spc="-1" strike="noStrike">
                  <a:solidFill>
                    <a:srgbClr val="000000"/>
                  </a:solidFill>
                  <a:latin typeface="Arial"/>
                </a:rPr>
                <a:t>ready</a:t>
              </a:r>
              <a:endParaRPr b="0" lang="en-US" sz="2000" spc="-1" strike="noStrike">
                <a:latin typeface="Arial"/>
              </a:endParaRPr>
            </a:p>
          </p:txBody>
        </p:sp>
        <p:sp>
          <p:nvSpPr>
            <p:cNvPr id="244" name="CustomShape 6"/>
            <p:cNvSpPr/>
            <p:nvPr/>
          </p:nvSpPr>
          <p:spPr>
            <a:xfrm>
              <a:off x="5248800" y="2136960"/>
              <a:ext cx="2971440" cy="2608200"/>
            </a:xfrm>
            <a:prstGeom prst="rect">
              <a:avLst/>
            </a:prstGeom>
            <a:solidFill>
              <a:schemeClr val="accent5">
                <a:lumMod val="20000"/>
                <a:lumOff val="80000"/>
              </a:schemeClr>
            </a:solidFill>
            <a:ln/>
          </p:spPr>
          <p:style>
            <a:lnRef idx="1">
              <a:schemeClr val="accent1"/>
            </a:lnRef>
            <a:fillRef idx="2">
              <a:schemeClr val="accent1"/>
            </a:fillRef>
            <a:effectRef idx="1">
              <a:schemeClr val="accent1"/>
            </a:effectRef>
            <a:fontRef idx="minor"/>
          </p:style>
          <p:txBody>
            <a:bodyPr lIns="90000" rIns="90000" tIns="45000" bIns="45000"/>
            <a:p>
              <a:pPr algn="ctr">
                <a:lnSpc>
                  <a:spcPct val="100000"/>
                </a:lnSpc>
              </a:pPr>
              <a:r>
                <a:rPr b="1" lang="en-US" sz="1800" spc="-1" strike="noStrike">
                  <a:solidFill>
                    <a:srgbClr val="c00000"/>
                  </a:solidFill>
                  <a:latin typeface="Arial"/>
                </a:rPr>
                <a:t>Avalon Streaming Sink</a:t>
              </a:r>
              <a:endParaRPr b="0" lang="en-US" sz="1800" spc="-1" strike="noStrike">
                <a:latin typeface="Arial"/>
              </a:endParaRPr>
            </a:p>
            <a:p>
              <a:pPr algn="r">
                <a:lnSpc>
                  <a:spcPct val="100000"/>
                </a:lnSpc>
              </a:pPr>
              <a:endParaRPr b="0" lang="en-US" sz="1800" spc="-1" strike="noStrike">
                <a:latin typeface="Arial"/>
              </a:endParaRPr>
            </a:p>
            <a:p>
              <a:pPr>
                <a:lnSpc>
                  <a:spcPct val="100000"/>
                </a:lnSpc>
              </a:pPr>
              <a:r>
                <a:rPr b="1" lang="en-US" sz="2000" spc="-1" strike="noStrike">
                  <a:solidFill>
                    <a:srgbClr val="996633"/>
                  </a:solidFill>
                  <a:latin typeface="Arial"/>
                </a:rPr>
                <a:t>startofpacket</a:t>
              </a:r>
              <a:endParaRPr b="0" lang="en-US" sz="2000" spc="-1" strike="noStrike">
                <a:latin typeface="Arial"/>
              </a:endParaRPr>
            </a:p>
            <a:p>
              <a:pPr>
                <a:lnSpc>
                  <a:spcPct val="100000"/>
                </a:lnSpc>
              </a:pPr>
              <a:r>
                <a:rPr b="1" lang="en-US" sz="2000" spc="-1" strike="noStrike">
                  <a:solidFill>
                    <a:srgbClr val="996633"/>
                  </a:solidFill>
                  <a:latin typeface="Arial"/>
                </a:rPr>
                <a:t>endofpacket</a:t>
              </a:r>
              <a:endParaRPr b="0" lang="en-US" sz="2000" spc="-1" strike="noStrike">
                <a:latin typeface="Arial"/>
              </a:endParaRPr>
            </a:p>
            <a:p>
              <a:pPr>
                <a:lnSpc>
                  <a:spcPct val="100000"/>
                </a:lnSpc>
              </a:pPr>
              <a:r>
                <a:rPr b="1" lang="en-US" sz="2000" spc="-1" strike="noStrike">
                  <a:solidFill>
                    <a:srgbClr val="000000"/>
                  </a:solidFill>
                  <a:latin typeface="Arial"/>
                </a:rPr>
                <a:t>data</a:t>
              </a:r>
              <a:endParaRPr b="0" lang="en-US" sz="2000" spc="-1" strike="noStrike">
                <a:latin typeface="Arial"/>
              </a:endParaRPr>
            </a:p>
            <a:p>
              <a:pPr>
                <a:lnSpc>
                  <a:spcPct val="100000"/>
                </a:lnSpc>
              </a:pPr>
              <a:r>
                <a:rPr b="1" lang="en-US" sz="2000" spc="-1" strike="noStrike">
                  <a:solidFill>
                    <a:srgbClr val="000000"/>
                  </a:solidFill>
                  <a:latin typeface="Arial"/>
                </a:rPr>
                <a:t>valid</a:t>
              </a:r>
              <a:endParaRPr b="0" lang="en-US" sz="2000" spc="-1" strike="noStrike">
                <a:latin typeface="Arial"/>
              </a:endParaRPr>
            </a:p>
            <a:p>
              <a:pPr>
                <a:lnSpc>
                  <a:spcPct val="100000"/>
                </a:lnSpc>
              </a:pPr>
              <a:r>
                <a:rPr b="1" lang="en-US" sz="2000" spc="-1" strike="noStrike">
                  <a:solidFill>
                    <a:srgbClr val="000000"/>
                  </a:solidFill>
                  <a:latin typeface="Arial"/>
                </a:rPr>
                <a:t>ready</a:t>
              </a:r>
              <a:endParaRPr b="0" lang="en-US" sz="2000" spc="-1" strike="noStrike">
                <a:latin typeface="Arial"/>
              </a:endParaRPr>
            </a:p>
          </p:txBody>
        </p:sp>
        <p:sp>
          <p:nvSpPr>
            <p:cNvPr id="245" name="CustomShape 7"/>
            <p:cNvSpPr/>
            <p:nvPr/>
          </p:nvSpPr>
          <p:spPr>
            <a:xfrm>
              <a:off x="4182120" y="2943720"/>
              <a:ext cx="1066320" cy="360"/>
            </a:xfrm>
            <a:custGeom>
              <a:avLst/>
              <a:gdLst/>
              <a:ahLst/>
              <a:rect l="l" t="t" r="r" b="b"/>
              <a:pathLst>
                <a:path w="21600" h="21600">
                  <a:moveTo>
                    <a:pt x="0" y="0"/>
                  </a:moveTo>
                  <a:lnTo>
                    <a:pt x="21600" y="21600"/>
                  </a:lnTo>
                </a:path>
              </a:pathLst>
            </a:custGeom>
            <a:noFill/>
            <a:ln w="76320">
              <a:tailEnd len="med" type="triangle" w="med"/>
            </a:ln>
          </p:spPr>
          <p:style>
            <a:lnRef idx="1">
              <a:schemeClr val="accent1"/>
            </a:lnRef>
            <a:fillRef idx="0">
              <a:schemeClr val="accent1"/>
            </a:fillRef>
            <a:effectRef idx="0">
              <a:schemeClr val="accent1"/>
            </a:effectRef>
            <a:fontRef idx="minor"/>
          </p:style>
        </p:sp>
        <p:sp>
          <p:nvSpPr>
            <p:cNvPr id="246" name="CustomShape 8"/>
            <p:cNvSpPr/>
            <p:nvPr/>
          </p:nvSpPr>
          <p:spPr>
            <a:xfrm>
              <a:off x="4182120" y="3244320"/>
              <a:ext cx="1066320" cy="360"/>
            </a:xfrm>
            <a:custGeom>
              <a:avLst/>
              <a:gdLst/>
              <a:ahLst/>
              <a:rect l="l" t="t" r="r" b="b"/>
              <a:pathLst>
                <a:path w="21600" h="21600">
                  <a:moveTo>
                    <a:pt x="0" y="0"/>
                  </a:moveTo>
                  <a:lnTo>
                    <a:pt x="21600" y="21600"/>
                  </a:lnTo>
                </a:path>
              </a:pathLst>
            </a:custGeom>
            <a:noFill/>
            <a:ln w="76320">
              <a:tailEnd len="med" type="triangle" w="med"/>
            </a:ln>
          </p:spPr>
          <p:style>
            <a:lnRef idx="1">
              <a:schemeClr val="accent1"/>
            </a:lnRef>
            <a:fillRef idx="0">
              <a:schemeClr val="accent1"/>
            </a:fillRef>
            <a:effectRef idx="0">
              <a:schemeClr val="accent1"/>
            </a:effectRef>
            <a:fontRef idx="minor"/>
          </p:style>
        </p:sp>
        <p:sp>
          <p:nvSpPr>
            <p:cNvPr id="247" name="CustomShape 9"/>
            <p:cNvSpPr/>
            <p:nvPr/>
          </p:nvSpPr>
          <p:spPr>
            <a:xfrm>
              <a:off x="4182120" y="3544560"/>
              <a:ext cx="1066320" cy="360"/>
            </a:xfrm>
            <a:custGeom>
              <a:avLst/>
              <a:gdLst/>
              <a:ahLst/>
              <a:rect l="l" t="t" r="r" b="b"/>
              <a:pathLst>
                <a:path w="21600" h="21600">
                  <a:moveTo>
                    <a:pt x="0" y="0"/>
                  </a:moveTo>
                  <a:lnTo>
                    <a:pt x="21600" y="21600"/>
                  </a:lnTo>
                </a:path>
              </a:pathLst>
            </a:custGeom>
            <a:noFill/>
            <a:ln w="76320">
              <a:tailEnd len="med" type="triangle" w="med"/>
            </a:ln>
          </p:spPr>
          <p:style>
            <a:lnRef idx="1">
              <a:schemeClr val="accent1"/>
            </a:lnRef>
            <a:fillRef idx="0">
              <a:schemeClr val="accent1"/>
            </a:fillRef>
            <a:effectRef idx="0">
              <a:schemeClr val="accent1"/>
            </a:effectRef>
            <a:fontRef idx="minor"/>
          </p:style>
        </p:sp>
        <p:sp>
          <p:nvSpPr>
            <p:cNvPr id="248" name="CustomShape 10"/>
            <p:cNvSpPr/>
            <p:nvPr/>
          </p:nvSpPr>
          <p:spPr>
            <a:xfrm>
              <a:off x="4182120" y="3840480"/>
              <a:ext cx="1066320" cy="360"/>
            </a:xfrm>
            <a:custGeom>
              <a:avLst/>
              <a:gdLst/>
              <a:ahLst/>
              <a:rect l="l" t="t" r="r" b="b"/>
              <a:pathLst>
                <a:path w="21600" h="21600">
                  <a:moveTo>
                    <a:pt x="0" y="0"/>
                  </a:moveTo>
                  <a:lnTo>
                    <a:pt x="21600" y="21600"/>
                  </a:lnTo>
                </a:path>
              </a:pathLst>
            </a:custGeom>
            <a:noFill/>
            <a:ln w="76320">
              <a:tailEnd len="med" type="triangle" w="med"/>
            </a:ln>
          </p:spPr>
          <p:style>
            <a:lnRef idx="1">
              <a:schemeClr val="accent1"/>
            </a:lnRef>
            <a:fillRef idx="0">
              <a:schemeClr val="accent1"/>
            </a:fillRef>
            <a:effectRef idx="0">
              <a:schemeClr val="accent1"/>
            </a:effectRef>
            <a:fontRef idx="minor"/>
          </p:style>
        </p:sp>
        <p:sp>
          <p:nvSpPr>
            <p:cNvPr id="249" name="CustomShape 11"/>
            <p:cNvSpPr/>
            <p:nvPr/>
          </p:nvSpPr>
          <p:spPr>
            <a:xfrm flipH="1">
              <a:off x="4182120" y="4136040"/>
              <a:ext cx="1066320" cy="360"/>
            </a:xfrm>
            <a:custGeom>
              <a:avLst/>
              <a:gdLst/>
              <a:ahLst/>
              <a:rect l="l" t="t" r="r" b="b"/>
              <a:pathLst>
                <a:path w="21600" h="21600">
                  <a:moveTo>
                    <a:pt x="0" y="0"/>
                  </a:moveTo>
                  <a:lnTo>
                    <a:pt x="21600" y="21600"/>
                  </a:lnTo>
                </a:path>
              </a:pathLst>
            </a:custGeom>
            <a:noFill/>
            <a:ln w="76320">
              <a:tailEnd len="med" type="triangle" w="med"/>
            </a:ln>
          </p:spPr>
          <p:style>
            <a:lnRef idx="1">
              <a:schemeClr val="accent1"/>
            </a:lnRef>
            <a:fillRef idx="0">
              <a:schemeClr val="accent1"/>
            </a:fillRef>
            <a:effectRef idx="0">
              <a:schemeClr val="accent1"/>
            </a:effectRef>
            <a:fontRef idx="minor"/>
          </p:style>
        </p:sp>
      </p:grpSp>
      <p:sp>
        <p:nvSpPr>
          <p:cNvPr id="250" name="CustomShape 12"/>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13</a:t>
            </a:r>
            <a:endParaRPr b="0" lang="en-US" sz="1800" spc="-1" strike="noStrike">
              <a:latin typeface="Arial"/>
            </a:endParaRPr>
          </a:p>
        </p:txBody>
      </p:sp>
      <p:pic>
        <p:nvPicPr>
          <p:cNvPr id="251" name="Picture 2" descr=""/>
          <p:cNvPicPr/>
          <p:nvPr/>
        </p:nvPicPr>
        <p:blipFill>
          <a:blip r:embed="rId3"/>
          <a:stretch/>
        </p:blipFill>
        <p:spPr>
          <a:xfrm>
            <a:off x="7553520" y="4488480"/>
            <a:ext cx="4571640" cy="1999800"/>
          </a:xfrm>
          <a:prstGeom prst="rect">
            <a:avLst/>
          </a:prstGeom>
          <a:ln>
            <a:noFill/>
          </a:ln>
        </p:spPr>
      </p:pic>
      <p:sp>
        <p:nvSpPr>
          <p:cNvPr id="252" name="CustomShape 13"/>
          <p:cNvSpPr/>
          <p:nvPr/>
        </p:nvSpPr>
        <p:spPr>
          <a:xfrm>
            <a:off x="8220600" y="2136960"/>
            <a:ext cx="3709080" cy="11876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2060"/>
              </a:buClr>
              <a:buFont typeface="Wingdings" charset="2"/>
              <a:buChar char=""/>
            </a:pPr>
            <a:r>
              <a:rPr b="0" lang="en-US" sz="2400" spc="-1" strike="noStrike">
                <a:solidFill>
                  <a:srgbClr val="002060"/>
                </a:solidFill>
                <a:latin typeface="Arial"/>
              </a:rPr>
              <a:t>Đơn giản</a:t>
            </a:r>
            <a:endParaRPr b="0" lang="en-US" sz="2400" spc="-1" strike="noStrike">
              <a:latin typeface="Arial"/>
            </a:endParaRPr>
          </a:p>
          <a:p>
            <a:pPr marL="285840" indent="-285480">
              <a:lnSpc>
                <a:spcPct val="100000"/>
              </a:lnSpc>
              <a:buClr>
                <a:srgbClr val="002060"/>
              </a:buClr>
              <a:buFont typeface="Wingdings" charset="2"/>
              <a:buChar char=""/>
            </a:pPr>
            <a:r>
              <a:rPr b="0" lang="en-US" sz="2400" spc="-1" strike="noStrike">
                <a:solidFill>
                  <a:srgbClr val="002060"/>
                </a:solidFill>
                <a:latin typeface="Arial"/>
              </a:rPr>
              <a:t>Dữ liệu truyền theo 1 chiều từ source   sink</a:t>
            </a:r>
            <a:endParaRPr b="0" lang="en-US" sz="2400" spc="-1" strike="noStrike">
              <a:latin typeface="Arial"/>
            </a:endParaRPr>
          </a:p>
        </p:txBody>
      </p:sp>
      <p:sp>
        <p:nvSpPr>
          <p:cNvPr id="253" name="CustomShape 14"/>
          <p:cNvSpPr/>
          <p:nvPr/>
        </p:nvSpPr>
        <p:spPr>
          <a:xfrm>
            <a:off x="10718640" y="3117960"/>
            <a:ext cx="196560" cy="360"/>
          </a:xfrm>
          <a:custGeom>
            <a:avLst/>
            <a:gdLst/>
            <a:ahLst/>
            <a:rect l="l" t="t" r="r" b="b"/>
            <a:pathLst>
              <a:path w="21600" h="21600">
                <a:moveTo>
                  <a:pt x="0" y="0"/>
                </a:moveTo>
                <a:lnTo>
                  <a:pt x="21600" y="21600"/>
                </a:lnTo>
              </a:path>
            </a:pathLst>
          </a:custGeom>
          <a:noFill/>
          <a:ln w="28440">
            <a:solidFill>
              <a:srgbClr val="002060"/>
            </a:solidFill>
            <a:tailEnd len="med" type="triangle" w="med"/>
          </a:ln>
        </p:spPr>
        <p:style>
          <a:lnRef idx="3">
            <a:schemeClr val="accent5"/>
          </a:lnRef>
          <a:fillRef idx="0">
            <a:schemeClr val="accent5"/>
          </a:fillRef>
          <a:effectRef idx="2">
            <a:schemeClr val="accent5"/>
          </a:effectRef>
          <a:fontRef idx="minor"/>
        </p:style>
      </p:sp>
      <p:sp>
        <p:nvSpPr>
          <p:cNvPr id="254" name="CustomShape 15"/>
          <p:cNvSpPr/>
          <p:nvPr/>
        </p:nvSpPr>
        <p:spPr>
          <a:xfrm>
            <a:off x="1010520" y="5167800"/>
            <a:ext cx="6342840" cy="8218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2060"/>
              </a:buClr>
              <a:buFont typeface="Arial"/>
              <a:buChar char="•"/>
            </a:pPr>
            <a:r>
              <a:rPr b="0" lang="en-US" sz="2400" spc="-1" strike="noStrike">
                <a:solidFill>
                  <a:srgbClr val="002060"/>
                </a:solidFill>
                <a:latin typeface="Arial"/>
              </a:rPr>
              <a:t>Thiết kế khối xử lý tính toán theo chuẩn </a:t>
            </a:r>
            <a:r>
              <a:rPr b="1" lang="en-US" sz="2400" spc="-1" strike="noStrike">
                <a:solidFill>
                  <a:srgbClr val="002060"/>
                </a:solidFill>
                <a:latin typeface="Arial"/>
              </a:rPr>
              <a:t>Avalon streaming interface</a:t>
            </a:r>
            <a:endParaRPr b="0" lang="en-US" sz="2400" spc="-1" strike="noStrike">
              <a:latin typeface="Arial"/>
            </a:endParaRPr>
          </a:p>
        </p:txBody>
      </p:sp>
    </p:spTree>
  </p:cSld>
  <p:timing>
    <p:tnLst>
      <p:par>
        <p:cTn id="241" dur="indefinite" restart="never" nodeType="tmRoot">
          <p:childTnLst>
            <p:seq>
              <p:cTn id="242"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5"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256" name="Picture 5" descr=""/>
          <p:cNvPicPr/>
          <p:nvPr/>
        </p:nvPicPr>
        <p:blipFill>
          <a:blip r:embed="rId2"/>
          <a:stretch/>
        </p:blipFill>
        <p:spPr>
          <a:xfrm>
            <a:off x="0" y="0"/>
            <a:ext cx="1521720" cy="1070280"/>
          </a:xfrm>
          <a:prstGeom prst="rect">
            <a:avLst/>
          </a:prstGeom>
          <a:ln>
            <a:noFill/>
          </a:ln>
        </p:spPr>
      </p:pic>
      <p:sp>
        <p:nvSpPr>
          <p:cNvPr id="257"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258"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2. Interface vào/ra</a:t>
            </a:r>
            <a:endParaRPr b="0" lang="en-US" sz="3200" spc="-1" strike="noStrike">
              <a:latin typeface="Arial"/>
            </a:endParaRPr>
          </a:p>
        </p:txBody>
      </p:sp>
      <p:sp>
        <p:nvSpPr>
          <p:cNvPr id="259"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14</a:t>
            </a:r>
            <a:endParaRPr b="0" lang="en-US" sz="1800" spc="-1" strike="noStrike">
              <a:latin typeface="Arial"/>
            </a:endParaRPr>
          </a:p>
        </p:txBody>
      </p:sp>
      <p:grpSp>
        <p:nvGrpSpPr>
          <p:cNvPr id="260" name="Group 5"/>
          <p:cNvGrpSpPr/>
          <p:nvPr/>
        </p:nvGrpSpPr>
        <p:grpSpPr>
          <a:xfrm>
            <a:off x="1343880" y="2136960"/>
            <a:ext cx="6645960" cy="3575520"/>
            <a:chOff x="1343880" y="2136960"/>
            <a:chExt cx="6645960" cy="3575520"/>
          </a:xfrm>
        </p:grpSpPr>
        <p:sp>
          <p:nvSpPr>
            <p:cNvPr id="261" name="CustomShape 6"/>
            <p:cNvSpPr/>
            <p:nvPr/>
          </p:nvSpPr>
          <p:spPr>
            <a:xfrm>
              <a:off x="3582000" y="2136960"/>
              <a:ext cx="1992240" cy="3575520"/>
            </a:xfrm>
            <a:prstGeom prst="rect">
              <a:avLst/>
            </a:prstGeom>
            <a:solidFill>
              <a:schemeClr val="accent6">
                <a:lumMod val="20000"/>
                <a:lumOff val="80000"/>
              </a:schemeClr>
            </a:solidFill>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2000" spc="-1" strike="noStrike">
                  <a:solidFill>
                    <a:srgbClr val="385623"/>
                  </a:solidFill>
                  <a:latin typeface="Arial"/>
                </a:rPr>
                <a:t>FUSION </a:t>
              </a:r>
              <a:endParaRPr b="0" lang="en-US" sz="2000" spc="-1" strike="noStrike">
                <a:latin typeface="Arial"/>
              </a:endParaRPr>
            </a:p>
            <a:p>
              <a:pPr algn="ctr">
                <a:lnSpc>
                  <a:spcPct val="100000"/>
                </a:lnSpc>
              </a:pPr>
              <a:r>
                <a:rPr b="1" lang="en-US" sz="2000" spc="-1" strike="noStrike">
                  <a:solidFill>
                    <a:srgbClr val="385623"/>
                  </a:solidFill>
                  <a:latin typeface="Arial"/>
                </a:rPr>
                <a:t>CORE</a:t>
              </a:r>
              <a:endParaRPr b="0" lang="en-US" sz="2000" spc="-1" strike="noStrike">
                <a:latin typeface="Arial"/>
              </a:endParaRPr>
            </a:p>
          </p:txBody>
        </p:sp>
        <p:sp>
          <p:nvSpPr>
            <p:cNvPr id="262" name="CustomShape 7"/>
            <p:cNvSpPr/>
            <p:nvPr/>
          </p:nvSpPr>
          <p:spPr>
            <a:xfrm>
              <a:off x="5574600" y="3337920"/>
              <a:ext cx="2415240" cy="1091520"/>
            </a:xfrm>
            <a:prstGeom prst="rightArrow">
              <a:avLst>
                <a:gd name="adj1" fmla="val 50000"/>
                <a:gd name="adj2" fmla="val 50000"/>
              </a:avLst>
            </a:prstGeom>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385623"/>
                  </a:solidFill>
                  <a:latin typeface="Arial"/>
                </a:rPr>
                <a:t>Avalon Streaming Source</a:t>
              </a:r>
              <a:endParaRPr b="0" lang="en-US" sz="1800" spc="-1" strike="noStrike">
                <a:latin typeface="Arial"/>
              </a:endParaRPr>
            </a:p>
          </p:txBody>
        </p:sp>
        <p:sp>
          <p:nvSpPr>
            <p:cNvPr id="263" name="CustomShape 8"/>
            <p:cNvSpPr/>
            <p:nvPr/>
          </p:nvSpPr>
          <p:spPr>
            <a:xfrm>
              <a:off x="1343880" y="2559960"/>
              <a:ext cx="2237760" cy="1050480"/>
            </a:xfrm>
            <a:prstGeom prst="rightArrow">
              <a:avLst>
                <a:gd name="adj1" fmla="val 50000"/>
                <a:gd name="adj2" fmla="val 50000"/>
              </a:avLst>
            </a:prstGeom>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2060"/>
                  </a:solidFill>
                  <a:latin typeface="Arial"/>
                </a:rPr>
                <a:t>Avalon Streaming Sink</a:t>
              </a:r>
              <a:endParaRPr b="0" lang="en-US" sz="1800" spc="-1" strike="noStrike">
                <a:latin typeface="Arial"/>
              </a:endParaRPr>
            </a:p>
          </p:txBody>
        </p:sp>
        <p:sp>
          <p:nvSpPr>
            <p:cNvPr id="264" name="CustomShape 9"/>
            <p:cNvSpPr/>
            <p:nvPr/>
          </p:nvSpPr>
          <p:spPr>
            <a:xfrm>
              <a:off x="1343880" y="4429800"/>
              <a:ext cx="2237760" cy="1050480"/>
            </a:xfrm>
            <a:prstGeom prst="rightArrow">
              <a:avLst>
                <a:gd name="adj1" fmla="val 50000"/>
                <a:gd name="adj2" fmla="val 50000"/>
              </a:avLst>
            </a:prstGeom>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2060"/>
                  </a:solidFill>
                  <a:latin typeface="Arial"/>
                </a:rPr>
                <a:t>Avalon Streaming Sink</a:t>
              </a:r>
              <a:endParaRPr b="0" lang="en-US" sz="1800" spc="-1" strike="noStrike">
                <a:latin typeface="Arial"/>
              </a:endParaRPr>
            </a:p>
          </p:txBody>
        </p:sp>
      </p:grpSp>
    </p:spTree>
  </p:cSld>
  <p:timing>
    <p:tnLst>
      <p:par>
        <p:cTn id="243" dur="indefinite" restart="never" nodeType="tmRoot">
          <p:childTnLst>
            <p:seq>
              <p:cTn id="244" dur="indefinite" nodeType="mainSeq">
                <p:childTnLst>
                  <p:par>
                    <p:cTn id="245" fill="hold">
                      <p:stCondLst>
                        <p:cond delay="0"/>
                      </p:stCondLst>
                      <p:childTnLst>
                        <p:par>
                          <p:cTn id="246" fill="hold">
                            <p:stCondLst>
                              <p:cond delay="0"/>
                            </p:stCondLst>
                            <p:childTnLst>
                              <p:par>
                                <p:cTn id="247" nodeType="withEffect" fill="hold" presetClass="entr" presetID="22" presetSubtype="4">
                                  <p:stCondLst>
                                    <p:cond delay="0"/>
                                  </p:stCondLst>
                                  <p:childTnLst>
                                    <p:set>
                                      <p:cBhvr>
                                        <p:cTn id="248" dur="1" fill="hold">
                                          <p:stCondLst>
                                            <p:cond delay="0"/>
                                          </p:stCondLst>
                                        </p:cTn>
                                        <p:tgtEl>
                                          <p:spTgt spid="260"/>
                                        </p:tgtEl>
                                        <p:attrNameLst>
                                          <p:attrName>style.visibility</p:attrName>
                                        </p:attrNameLst>
                                      </p:cBhvr>
                                      <p:to>
                                        <p:strVal val="visible"/>
                                      </p:to>
                                    </p:set>
                                    <p:animEffect filter="wipe(down)" transition="in">
                                      <p:cBhvr additive="repl">
                                        <p:cTn id="249" dur="300"/>
                                        <p:tgtEl>
                                          <p:spTgt spid="2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5"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266" name="Picture 5" descr=""/>
          <p:cNvPicPr/>
          <p:nvPr/>
        </p:nvPicPr>
        <p:blipFill>
          <a:blip r:embed="rId2"/>
          <a:stretch/>
        </p:blipFill>
        <p:spPr>
          <a:xfrm>
            <a:off x="0" y="0"/>
            <a:ext cx="1521720" cy="1070280"/>
          </a:xfrm>
          <a:prstGeom prst="rect">
            <a:avLst/>
          </a:prstGeom>
          <a:ln>
            <a:noFill/>
          </a:ln>
        </p:spPr>
      </p:pic>
      <p:sp>
        <p:nvSpPr>
          <p:cNvPr id="267"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268"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3. Ghép nối hệ thống</a:t>
            </a:r>
            <a:endParaRPr b="0" lang="en-US" sz="3200" spc="-1" strike="noStrike">
              <a:latin typeface="Arial"/>
            </a:endParaRPr>
          </a:p>
        </p:txBody>
      </p:sp>
      <p:sp>
        <p:nvSpPr>
          <p:cNvPr id="269"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15</a:t>
            </a:r>
            <a:endParaRPr b="0" lang="en-US" sz="1800" spc="-1" strike="noStrike">
              <a:latin typeface="Arial"/>
            </a:endParaRPr>
          </a:p>
        </p:txBody>
      </p:sp>
      <p:grpSp>
        <p:nvGrpSpPr>
          <p:cNvPr id="270" name="Group 5"/>
          <p:cNvGrpSpPr/>
          <p:nvPr/>
        </p:nvGrpSpPr>
        <p:grpSpPr>
          <a:xfrm>
            <a:off x="1259280" y="2086920"/>
            <a:ext cx="9055800" cy="4181400"/>
            <a:chOff x="1259280" y="2086920"/>
            <a:chExt cx="9055800" cy="4181400"/>
          </a:xfrm>
        </p:grpSpPr>
        <p:sp>
          <p:nvSpPr>
            <p:cNvPr id="271" name="CustomShape 6"/>
            <p:cNvSpPr/>
            <p:nvPr/>
          </p:nvSpPr>
          <p:spPr>
            <a:xfrm>
              <a:off x="8986680" y="2151720"/>
              <a:ext cx="1328400" cy="4116600"/>
            </a:xfrm>
            <a:prstGeom prst="rect">
              <a:avLst/>
            </a:prstGeom>
            <a:solidFill>
              <a:schemeClr val="accent4">
                <a:lumMod val="50000"/>
              </a:schemeClr>
            </a:solidFill>
            <a:ln>
              <a:solidFill>
                <a:schemeClr val="tx1"/>
              </a:solidFill>
            </a:ln>
          </p:spPr>
          <p:style>
            <a:lnRef idx="0"/>
            <a:fillRef idx="0"/>
            <a:effectRef idx="0"/>
            <a:fontRef idx="minor"/>
          </p:style>
        </p:sp>
        <p:sp>
          <p:nvSpPr>
            <p:cNvPr id="272" name="CustomShape 7"/>
            <p:cNvSpPr/>
            <p:nvPr/>
          </p:nvSpPr>
          <p:spPr>
            <a:xfrm>
              <a:off x="8986680" y="3586320"/>
              <a:ext cx="1328400" cy="107136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latin typeface="Arial"/>
                </a:rPr>
                <a:t>Allocated shared memory</a:t>
              </a:r>
              <a:endParaRPr b="0" lang="en-US" sz="1800" spc="-1" strike="noStrike">
                <a:latin typeface="Arial"/>
              </a:endParaRPr>
            </a:p>
          </p:txBody>
        </p:sp>
        <p:sp>
          <p:nvSpPr>
            <p:cNvPr id="273" name="CustomShape 8"/>
            <p:cNvSpPr/>
            <p:nvPr/>
          </p:nvSpPr>
          <p:spPr>
            <a:xfrm>
              <a:off x="8986680" y="4770720"/>
              <a:ext cx="1328400" cy="456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rial"/>
                </a:rPr>
                <a:t>DRAM</a:t>
              </a:r>
              <a:endParaRPr b="0" lang="en-US" sz="2400" spc="-1" strike="noStrike">
                <a:latin typeface="Arial"/>
              </a:endParaRPr>
            </a:p>
          </p:txBody>
        </p:sp>
        <p:sp>
          <p:nvSpPr>
            <p:cNvPr id="274" name="CustomShape 9"/>
            <p:cNvSpPr/>
            <p:nvPr/>
          </p:nvSpPr>
          <p:spPr>
            <a:xfrm>
              <a:off x="6919920" y="3586320"/>
              <a:ext cx="1252080" cy="1071360"/>
            </a:xfrm>
            <a:prstGeom prst="rect">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3200" spc="-1" strike="noStrike">
                  <a:solidFill>
                    <a:srgbClr val="000000"/>
                  </a:solidFill>
                  <a:latin typeface="Arial"/>
                </a:rPr>
                <a:t>CPU</a:t>
              </a:r>
              <a:endParaRPr b="0" lang="en-US" sz="3200" spc="-1" strike="noStrike">
                <a:latin typeface="Arial"/>
              </a:endParaRPr>
            </a:p>
          </p:txBody>
        </p:sp>
        <p:sp>
          <p:nvSpPr>
            <p:cNvPr id="275" name="CustomShape 10"/>
            <p:cNvSpPr/>
            <p:nvPr/>
          </p:nvSpPr>
          <p:spPr>
            <a:xfrm>
              <a:off x="8172360" y="4122000"/>
              <a:ext cx="813960" cy="360"/>
            </a:xfrm>
            <a:custGeom>
              <a:avLst/>
              <a:gdLst/>
              <a:ahLst/>
              <a:rect l="l" t="t" r="r" b="b"/>
              <a:pathLst>
                <a:path w="21600" h="21600">
                  <a:moveTo>
                    <a:pt x="0" y="0"/>
                  </a:moveTo>
                  <a:lnTo>
                    <a:pt x="21600" y="21600"/>
                  </a:lnTo>
                </a:path>
              </a:pathLst>
            </a:custGeom>
            <a:noFill/>
            <a:ln w="38160">
              <a:headEnd len="med" type="triangle" w="med"/>
              <a:tailEnd len="med" type="triangle" w="med"/>
            </a:ln>
          </p:spPr>
          <p:style>
            <a:lnRef idx="3">
              <a:schemeClr val="dk1"/>
            </a:lnRef>
            <a:fillRef idx="0">
              <a:schemeClr val="dk1"/>
            </a:fillRef>
            <a:effectRef idx="2">
              <a:schemeClr val="dk1"/>
            </a:effectRef>
            <a:fontRef idx="minor"/>
          </p:style>
        </p:sp>
        <p:sp>
          <p:nvSpPr>
            <p:cNvPr id="276" name="CustomShape 11"/>
            <p:cNvSpPr/>
            <p:nvPr/>
          </p:nvSpPr>
          <p:spPr>
            <a:xfrm>
              <a:off x="4998600" y="3799440"/>
              <a:ext cx="200448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800" spc="-1" strike="noStrike">
                  <a:solidFill>
                    <a:srgbClr val="000000"/>
                  </a:solidFill>
                  <a:latin typeface="Arial"/>
                </a:rPr>
                <a:t>CPU configures DMA units </a:t>
              </a:r>
              <a:endParaRPr b="0" lang="en-US" sz="1800" spc="-1" strike="noStrike">
                <a:latin typeface="Arial"/>
              </a:endParaRPr>
            </a:p>
          </p:txBody>
        </p:sp>
        <p:sp>
          <p:nvSpPr>
            <p:cNvPr id="277" name="CustomShape 12"/>
            <p:cNvSpPr/>
            <p:nvPr/>
          </p:nvSpPr>
          <p:spPr>
            <a:xfrm>
              <a:off x="4114800" y="2088360"/>
              <a:ext cx="1120680" cy="717840"/>
            </a:xfrm>
            <a:prstGeom prst="rect">
              <a:avLst/>
            </a:prstGeom>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2800" spc="-1" strike="noStrike">
                  <a:solidFill>
                    <a:srgbClr val="000000"/>
                  </a:solidFill>
                  <a:latin typeface="Arial"/>
                </a:rPr>
                <a:t>VGA</a:t>
              </a:r>
              <a:endParaRPr b="0" lang="en-US" sz="2800" spc="-1" strike="noStrike">
                <a:latin typeface="Arial"/>
              </a:endParaRPr>
            </a:p>
          </p:txBody>
        </p:sp>
        <p:sp>
          <p:nvSpPr>
            <p:cNvPr id="278" name="CustomShape 13"/>
            <p:cNvSpPr/>
            <p:nvPr/>
          </p:nvSpPr>
          <p:spPr>
            <a:xfrm flipH="1">
              <a:off x="5243760" y="2442600"/>
              <a:ext cx="835920" cy="5760"/>
            </a:xfrm>
            <a:custGeom>
              <a:avLst/>
              <a:gdLst/>
              <a:ahLst/>
              <a:rect l="l" t="t" r="r" b="b"/>
              <a:pathLst>
                <a:path w="21600" h="21600">
                  <a:moveTo>
                    <a:pt x="0" y="0"/>
                  </a:moveTo>
                  <a:lnTo>
                    <a:pt x="21600" y="21600"/>
                  </a:lnTo>
                </a:path>
              </a:pathLst>
            </a:custGeom>
            <a:noFill/>
            <a:ln w="38160">
              <a:tailEnd len="med" type="triangle" w="med"/>
            </a:ln>
          </p:spPr>
          <p:style>
            <a:lnRef idx="3">
              <a:schemeClr val="dk1"/>
            </a:lnRef>
            <a:fillRef idx="0">
              <a:schemeClr val="dk1"/>
            </a:fillRef>
            <a:effectRef idx="2">
              <a:schemeClr val="dk1"/>
            </a:effectRef>
            <a:fontRef idx="minor"/>
          </p:style>
        </p:sp>
        <p:sp>
          <p:nvSpPr>
            <p:cNvPr id="279" name="CustomShape 14"/>
            <p:cNvSpPr/>
            <p:nvPr/>
          </p:nvSpPr>
          <p:spPr>
            <a:xfrm flipH="1" flipV="1">
              <a:off x="8521920" y="2883600"/>
              <a:ext cx="464400" cy="1077480"/>
            </a:xfrm>
            <a:custGeom>
              <a:avLst/>
              <a:gdLst/>
              <a:ahLst/>
              <a:rect l="l" t="t" r="r" b="b"/>
              <a:pathLst>
                <a:path w="21600" h="21600">
                  <a:moveTo>
                    <a:pt x="0" y="0"/>
                  </a:moveTo>
                  <a:lnTo>
                    <a:pt x="21600" y="21600"/>
                  </a:lnTo>
                </a:path>
              </a:pathLst>
            </a:custGeom>
            <a:noFill/>
            <a:ln w="38160">
              <a:tailEnd len="med" type="triangle" w="med"/>
            </a:ln>
          </p:spPr>
          <p:style>
            <a:lnRef idx="3">
              <a:schemeClr val="dk1"/>
            </a:lnRef>
            <a:fillRef idx="0">
              <a:schemeClr val="dk1"/>
            </a:fillRef>
            <a:effectRef idx="2">
              <a:schemeClr val="dk1"/>
            </a:effectRef>
            <a:fontRef idx="minor"/>
          </p:style>
        </p:sp>
        <p:sp>
          <p:nvSpPr>
            <p:cNvPr id="280" name="CustomShape 15"/>
            <p:cNvSpPr/>
            <p:nvPr/>
          </p:nvSpPr>
          <p:spPr>
            <a:xfrm flipV="1">
              <a:off x="8521920" y="2780280"/>
              <a:ext cx="464400" cy="1574640"/>
            </a:xfrm>
            <a:custGeom>
              <a:avLst/>
              <a:gdLst/>
              <a:ahLst/>
              <a:rect l="l" t="t" r="r" b="b"/>
              <a:pathLst>
                <a:path w="21600" h="21600">
                  <a:moveTo>
                    <a:pt x="0" y="0"/>
                  </a:moveTo>
                  <a:lnTo>
                    <a:pt x="21600" y="21600"/>
                  </a:lnTo>
                </a:path>
              </a:pathLst>
            </a:custGeom>
            <a:noFill/>
            <a:ln w="38160">
              <a:tailEnd len="med" type="triangle" w="med"/>
            </a:ln>
          </p:spPr>
          <p:style>
            <a:lnRef idx="3">
              <a:schemeClr val="dk1"/>
            </a:lnRef>
            <a:fillRef idx="0">
              <a:schemeClr val="dk1"/>
            </a:fillRef>
            <a:effectRef idx="2">
              <a:schemeClr val="dk1"/>
            </a:effectRef>
            <a:fontRef idx="minor"/>
          </p:style>
        </p:sp>
        <p:sp>
          <p:nvSpPr>
            <p:cNvPr id="281" name="CustomShape 16"/>
            <p:cNvSpPr/>
            <p:nvPr/>
          </p:nvSpPr>
          <p:spPr>
            <a:xfrm>
              <a:off x="3698280" y="5106600"/>
              <a:ext cx="1242720" cy="667080"/>
            </a:xfrm>
            <a:prstGeom prst="rect">
              <a:avLst/>
            </a:prstGeom>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2400" spc="-1" strike="noStrike">
                  <a:solidFill>
                    <a:srgbClr val="000000"/>
                  </a:solidFill>
                  <a:latin typeface="Arial"/>
                </a:rPr>
                <a:t>Fusion</a:t>
              </a:r>
              <a:endParaRPr b="0" lang="en-US" sz="2400" spc="-1" strike="noStrike">
                <a:latin typeface="Arial"/>
              </a:endParaRPr>
            </a:p>
          </p:txBody>
        </p:sp>
        <p:sp>
          <p:nvSpPr>
            <p:cNvPr id="282" name="CustomShape 17"/>
            <p:cNvSpPr/>
            <p:nvPr/>
          </p:nvSpPr>
          <p:spPr>
            <a:xfrm>
              <a:off x="4941000" y="5440320"/>
              <a:ext cx="1159200" cy="360"/>
            </a:xfrm>
            <a:custGeom>
              <a:avLst/>
              <a:gdLst/>
              <a:ahLst/>
              <a:rect l="l" t="t" r="r" b="b"/>
              <a:pathLst>
                <a:path w="21600" h="21600">
                  <a:moveTo>
                    <a:pt x="0" y="0"/>
                  </a:moveTo>
                  <a:lnTo>
                    <a:pt x="21600" y="21600"/>
                  </a:lnTo>
                </a:path>
              </a:pathLst>
            </a:custGeom>
            <a:noFill/>
            <a:ln w="38160">
              <a:tailEnd len="med" type="triangle" w="med"/>
            </a:ln>
          </p:spPr>
          <p:style>
            <a:lnRef idx="3">
              <a:schemeClr val="dk1"/>
            </a:lnRef>
            <a:fillRef idx="0">
              <a:schemeClr val="dk1"/>
            </a:fillRef>
            <a:effectRef idx="2">
              <a:schemeClr val="dk1"/>
            </a:effectRef>
            <a:fontRef idx="minor"/>
          </p:style>
        </p:sp>
        <p:sp>
          <p:nvSpPr>
            <p:cNvPr id="283" name="CustomShape 18"/>
            <p:cNvSpPr/>
            <p:nvPr/>
          </p:nvSpPr>
          <p:spPr>
            <a:xfrm>
              <a:off x="2674080" y="5440320"/>
              <a:ext cx="1023480" cy="360"/>
            </a:xfrm>
            <a:custGeom>
              <a:avLst/>
              <a:gdLst/>
              <a:ahLst/>
              <a:rect l="l" t="t" r="r" b="b"/>
              <a:pathLst>
                <a:path w="21600" h="21600">
                  <a:moveTo>
                    <a:pt x="0" y="0"/>
                  </a:moveTo>
                  <a:lnTo>
                    <a:pt x="21600" y="21600"/>
                  </a:lnTo>
                </a:path>
              </a:pathLst>
            </a:custGeom>
            <a:noFill/>
            <a:ln w="38160">
              <a:tailEnd len="med" type="triangle" w="med"/>
            </a:ln>
          </p:spPr>
          <p:style>
            <a:lnRef idx="3">
              <a:schemeClr val="dk1"/>
            </a:lnRef>
            <a:fillRef idx="0">
              <a:schemeClr val="dk1"/>
            </a:fillRef>
            <a:effectRef idx="2">
              <a:schemeClr val="dk1"/>
            </a:effectRef>
            <a:fontRef idx="minor"/>
          </p:style>
        </p:sp>
        <p:sp>
          <p:nvSpPr>
            <p:cNvPr id="284" name="CustomShape 19"/>
            <p:cNvSpPr/>
            <p:nvPr/>
          </p:nvSpPr>
          <p:spPr>
            <a:xfrm>
              <a:off x="1259280" y="4703400"/>
              <a:ext cx="47865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rPr>
                <a:t>Video processing pipeline (Avalon Streaming)</a:t>
              </a:r>
              <a:endParaRPr b="0" lang="en-US" sz="1800" spc="-1" strike="noStrike">
                <a:latin typeface="Arial"/>
              </a:endParaRPr>
            </a:p>
          </p:txBody>
        </p:sp>
        <p:sp>
          <p:nvSpPr>
            <p:cNvPr id="285" name="CustomShape 20"/>
            <p:cNvSpPr/>
            <p:nvPr/>
          </p:nvSpPr>
          <p:spPr>
            <a:xfrm>
              <a:off x="1376640" y="5106600"/>
              <a:ext cx="1297440" cy="667080"/>
            </a:xfrm>
            <a:prstGeom prst="rect">
              <a:avLst/>
            </a:prstGeom>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2400" spc="-1" strike="noStrike">
                  <a:solidFill>
                    <a:srgbClr val="000000"/>
                  </a:solidFill>
                  <a:latin typeface="Arial"/>
                </a:rPr>
                <a:t>Camera</a:t>
              </a:r>
              <a:endParaRPr b="0" lang="en-US" sz="2400" spc="-1" strike="noStrike">
                <a:latin typeface="Arial"/>
              </a:endParaRPr>
            </a:p>
          </p:txBody>
        </p:sp>
        <p:sp>
          <p:nvSpPr>
            <p:cNvPr id="286" name="CustomShape 21"/>
            <p:cNvSpPr/>
            <p:nvPr/>
          </p:nvSpPr>
          <p:spPr>
            <a:xfrm>
              <a:off x="6102000" y="5175720"/>
              <a:ext cx="2420640" cy="1027440"/>
            </a:xfrm>
            <a:prstGeom prst="rect">
              <a:avLst/>
            </a:prstGeom>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1" lang="en-US" sz="3200" spc="-1" strike="noStrike">
                  <a:solidFill>
                    <a:srgbClr val="000000"/>
                  </a:solidFill>
                  <a:latin typeface="Arial"/>
                </a:rPr>
                <a:t>?</a:t>
              </a:r>
              <a:endParaRPr b="0" lang="en-US" sz="3200" spc="-1" strike="noStrike">
                <a:latin typeface="Arial"/>
              </a:endParaRPr>
            </a:p>
          </p:txBody>
        </p:sp>
        <p:sp>
          <p:nvSpPr>
            <p:cNvPr id="287" name="CustomShape 22"/>
            <p:cNvSpPr/>
            <p:nvPr/>
          </p:nvSpPr>
          <p:spPr>
            <a:xfrm>
              <a:off x="6068880" y="2086920"/>
              <a:ext cx="2420640" cy="1027440"/>
            </a:xfrm>
            <a:prstGeom prst="rect">
              <a:avLst/>
            </a:prstGeom>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1" lang="en-US" sz="3200" spc="-1" strike="noStrike">
                  <a:solidFill>
                    <a:srgbClr val="000000"/>
                  </a:solidFill>
                  <a:latin typeface="Arial"/>
                </a:rPr>
                <a:t>?</a:t>
              </a:r>
              <a:endParaRPr b="0" lang="en-US" sz="3200" spc="-1" strike="noStrike">
                <a:latin typeface="Arial"/>
              </a:endParaRPr>
            </a:p>
          </p:txBody>
        </p:sp>
      </p:grpSp>
      <p:grpSp>
        <p:nvGrpSpPr>
          <p:cNvPr id="288" name="Group 23"/>
          <p:cNvGrpSpPr/>
          <p:nvPr/>
        </p:nvGrpSpPr>
        <p:grpSpPr>
          <a:xfrm>
            <a:off x="6033240" y="4849560"/>
            <a:ext cx="2702520" cy="1379160"/>
            <a:chOff x="6033240" y="4849560"/>
            <a:chExt cx="2702520" cy="1379160"/>
          </a:xfrm>
        </p:grpSpPr>
        <p:sp>
          <p:nvSpPr>
            <p:cNvPr id="289" name="CustomShape 24"/>
            <p:cNvSpPr/>
            <p:nvPr/>
          </p:nvSpPr>
          <p:spPr>
            <a:xfrm>
              <a:off x="6096960" y="5173200"/>
              <a:ext cx="2420640" cy="1027440"/>
            </a:xfrm>
            <a:prstGeom prst="rect">
              <a:avLst/>
            </a:prstGeom>
            <a:ln/>
          </p:spPr>
          <p:style>
            <a:lnRef idx="2">
              <a:schemeClr val="accent1">
                <a:shade val="50000"/>
              </a:schemeClr>
            </a:lnRef>
            <a:fillRef idx="1">
              <a:schemeClr val="accent1"/>
            </a:fillRef>
            <a:effectRef idx="0">
              <a:schemeClr val="accent1"/>
            </a:effectRef>
            <a:fontRef idx="minor"/>
          </p:style>
        </p:sp>
        <p:sp>
          <p:nvSpPr>
            <p:cNvPr id="290" name="CustomShape 25"/>
            <p:cNvSpPr/>
            <p:nvPr/>
          </p:nvSpPr>
          <p:spPr>
            <a:xfrm>
              <a:off x="6033240" y="4849560"/>
              <a:ext cx="70092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Arial"/>
                </a:rPr>
                <a:t>DMA</a:t>
              </a:r>
              <a:endParaRPr b="0" lang="en-US" sz="1800" spc="-1" strike="noStrike">
                <a:latin typeface="Arial"/>
              </a:endParaRPr>
            </a:p>
          </p:txBody>
        </p:sp>
        <p:sp>
          <p:nvSpPr>
            <p:cNvPr id="291" name="CustomShape 26"/>
            <p:cNvSpPr/>
            <p:nvPr/>
          </p:nvSpPr>
          <p:spPr>
            <a:xfrm>
              <a:off x="6058440" y="5141880"/>
              <a:ext cx="1176120" cy="5770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Arial"/>
                </a:rPr>
                <a:t>Avalon-ST </a:t>
              </a:r>
              <a:endParaRPr b="0" lang="en-US" sz="1600" spc="-1" strike="noStrike">
                <a:latin typeface="Arial"/>
              </a:endParaRPr>
            </a:p>
            <a:p>
              <a:pPr algn="ctr">
                <a:lnSpc>
                  <a:spcPct val="100000"/>
                </a:lnSpc>
              </a:pPr>
              <a:r>
                <a:rPr b="0" lang="en-US" sz="1600" spc="-1" strike="noStrike">
                  <a:solidFill>
                    <a:srgbClr val="000000"/>
                  </a:solidFill>
                  <a:latin typeface="Arial"/>
                </a:rPr>
                <a:t>Sink</a:t>
              </a:r>
              <a:endParaRPr b="0" lang="en-US" sz="1600" spc="-1" strike="noStrike">
                <a:latin typeface="Arial"/>
              </a:endParaRPr>
            </a:p>
          </p:txBody>
        </p:sp>
        <p:sp>
          <p:nvSpPr>
            <p:cNvPr id="292" name="CustomShape 27"/>
            <p:cNvSpPr/>
            <p:nvPr/>
          </p:nvSpPr>
          <p:spPr>
            <a:xfrm>
              <a:off x="6839280" y="5651640"/>
              <a:ext cx="1896480" cy="577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Arial"/>
                </a:rPr>
                <a:t>Avalon Memory Mapped</a:t>
              </a:r>
              <a:endParaRPr b="0" lang="en-US" sz="1600" spc="-1" strike="noStrike">
                <a:latin typeface="Arial"/>
              </a:endParaRPr>
            </a:p>
          </p:txBody>
        </p:sp>
      </p:grpSp>
      <p:grpSp>
        <p:nvGrpSpPr>
          <p:cNvPr id="293" name="Group 28"/>
          <p:cNvGrpSpPr/>
          <p:nvPr/>
        </p:nvGrpSpPr>
        <p:grpSpPr>
          <a:xfrm>
            <a:off x="5951160" y="1756800"/>
            <a:ext cx="2756160" cy="1540080"/>
            <a:chOff x="5951160" y="1756800"/>
            <a:chExt cx="2756160" cy="1540080"/>
          </a:xfrm>
        </p:grpSpPr>
        <p:sp>
          <p:nvSpPr>
            <p:cNvPr id="294" name="CustomShape 29"/>
            <p:cNvSpPr/>
            <p:nvPr/>
          </p:nvSpPr>
          <p:spPr>
            <a:xfrm>
              <a:off x="6028920" y="2081880"/>
              <a:ext cx="2472120" cy="1215000"/>
            </a:xfrm>
            <a:prstGeom prst="rect">
              <a:avLst/>
            </a:prstGeom>
            <a:ln/>
          </p:spPr>
          <p:style>
            <a:lnRef idx="2">
              <a:schemeClr val="accent1">
                <a:shade val="50000"/>
              </a:schemeClr>
            </a:lnRef>
            <a:fillRef idx="1">
              <a:schemeClr val="accent1"/>
            </a:fillRef>
            <a:effectRef idx="0">
              <a:schemeClr val="accent1"/>
            </a:effectRef>
            <a:fontRef idx="minor"/>
          </p:style>
        </p:sp>
        <p:sp>
          <p:nvSpPr>
            <p:cNvPr id="295" name="CustomShape 30"/>
            <p:cNvSpPr/>
            <p:nvPr/>
          </p:nvSpPr>
          <p:spPr>
            <a:xfrm>
              <a:off x="5951160" y="1756800"/>
              <a:ext cx="70092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latin typeface="Arial"/>
                </a:rPr>
                <a:t>DMA</a:t>
              </a:r>
              <a:endParaRPr b="0" lang="en-US" sz="1800" spc="-1" strike="noStrike">
                <a:latin typeface="Arial"/>
              </a:endParaRPr>
            </a:p>
          </p:txBody>
        </p:sp>
        <p:sp>
          <p:nvSpPr>
            <p:cNvPr id="296" name="CustomShape 31"/>
            <p:cNvSpPr/>
            <p:nvPr/>
          </p:nvSpPr>
          <p:spPr>
            <a:xfrm>
              <a:off x="5979240" y="2027520"/>
              <a:ext cx="1176120" cy="5770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Arial"/>
                </a:rPr>
                <a:t>Avalon-ST </a:t>
              </a:r>
              <a:endParaRPr b="0" lang="en-US" sz="1600" spc="-1" strike="noStrike">
                <a:latin typeface="Arial"/>
              </a:endParaRPr>
            </a:p>
            <a:p>
              <a:pPr algn="ctr">
                <a:lnSpc>
                  <a:spcPct val="100000"/>
                </a:lnSpc>
              </a:pPr>
              <a:r>
                <a:rPr b="0" lang="en-US" sz="1600" spc="-1" strike="noStrike">
                  <a:solidFill>
                    <a:srgbClr val="000000"/>
                  </a:solidFill>
                  <a:latin typeface="Arial"/>
                </a:rPr>
                <a:t>Source</a:t>
              </a:r>
              <a:endParaRPr b="0" lang="en-US" sz="1600" spc="-1" strike="noStrike">
                <a:latin typeface="Arial"/>
              </a:endParaRPr>
            </a:p>
          </p:txBody>
        </p:sp>
        <p:sp>
          <p:nvSpPr>
            <p:cNvPr id="297" name="CustomShape 32"/>
            <p:cNvSpPr/>
            <p:nvPr/>
          </p:nvSpPr>
          <p:spPr>
            <a:xfrm>
              <a:off x="6770520" y="2652120"/>
              <a:ext cx="1936800" cy="577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Arial"/>
                </a:rPr>
                <a:t>Avalon Memory Mapped</a:t>
              </a:r>
              <a:endParaRPr b="0" lang="en-US" sz="1600" spc="-1" strike="noStrike">
                <a:latin typeface="Arial"/>
              </a:endParaRPr>
            </a:p>
          </p:txBody>
        </p:sp>
      </p:grpSp>
      <p:sp>
        <p:nvSpPr>
          <p:cNvPr id="298" name="CustomShape 33"/>
          <p:cNvSpPr/>
          <p:nvPr/>
        </p:nvSpPr>
        <p:spPr>
          <a:xfrm>
            <a:off x="1371240" y="5100480"/>
            <a:ext cx="1297440" cy="667080"/>
          </a:xfrm>
          <a:prstGeom prst="rect">
            <a:avLst/>
          </a:prstGeom>
          <a:solidFill>
            <a:srgbClr val="ffc000"/>
          </a:solidFill>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2400" spc="-1" strike="noStrike">
                <a:solidFill>
                  <a:srgbClr val="000000"/>
                </a:solidFill>
                <a:latin typeface="Arial"/>
              </a:rPr>
              <a:t>Image </a:t>
            </a:r>
            <a:endParaRPr b="0" lang="en-US" sz="2400" spc="-1" strike="noStrike">
              <a:latin typeface="Arial"/>
            </a:endParaRPr>
          </a:p>
          <a:p>
            <a:pPr algn="ctr">
              <a:lnSpc>
                <a:spcPct val="100000"/>
              </a:lnSpc>
            </a:pPr>
            <a:r>
              <a:rPr b="0" lang="en-US" sz="2400" spc="-1" strike="noStrike">
                <a:solidFill>
                  <a:srgbClr val="000000"/>
                </a:solidFill>
                <a:latin typeface="Arial"/>
              </a:rPr>
              <a:t>Source</a:t>
            </a:r>
            <a:endParaRPr b="0" lang="en-US" sz="2400" spc="-1" strike="noStrike">
              <a:latin typeface="Arial"/>
            </a:endParaRPr>
          </a:p>
        </p:txBody>
      </p:sp>
    </p:spTree>
  </p:cSld>
  <p:timing>
    <p:tnLst>
      <p:par>
        <p:cTn id="250" dur="indefinite" restart="never" nodeType="tmRoot">
          <p:childTnLst>
            <p:seq>
              <p:cTn id="251" dur="indefinite" nodeType="mainSeq">
                <p:childTnLst>
                  <p:par>
                    <p:cTn id="252" fill="hold">
                      <p:stCondLst>
                        <p:cond delay="0"/>
                      </p:stCondLst>
                      <p:childTnLst>
                        <p:par>
                          <p:cTn id="253" fill="hold">
                            <p:stCondLst>
                              <p:cond delay="0"/>
                            </p:stCondLst>
                            <p:childTnLst>
                              <p:par>
                                <p:cTn id="254" nodeType="withEffect" fill="hold" presetClass="entr" presetID="22" presetSubtype="4">
                                  <p:stCondLst>
                                    <p:cond delay="0"/>
                                  </p:stCondLst>
                                  <p:childTnLst>
                                    <p:set>
                                      <p:cBhvr>
                                        <p:cTn id="255" dur="1" fill="hold">
                                          <p:stCondLst>
                                            <p:cond delay="0"/>
                                          </p:stCondLst>
                                        </p:cTn>
                                        <p:tgtEl>
                                          <p:spTgt spid="270"/>
                                        </p:tgtEl>
                                        <p:attrNameLst>
                                          <p:attrName>style.visibility</p:attrName>
                                        </p:attrNameLst>
                                      </p:cBhvr>
                                      <p:to>
                                        <p:strVal val="visible"/>
                                      </p:to>
                                    </p:set>
                                    <p:animEffect filter="wipe(down)" transition="in">
                                      <p:cBhvr additive="repl">
                                        <p:cTn id="256" dur="300"/>
                                        <p:tgtEl>
                                          <p:spTgt spid="270"/>
                                        </p:tgtEl>
                                      </p:cBhvr>
                                    </p:animEffec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6" presetSubtype="21">
                                  <p:stCondLst>
                                    <p:cond delay="0"/>
                                  </p:stCondLst>
                                  <p:childTnLst>
                                    <p:set>
                                      <p:cBhvr>
                                        <p:cTn id="260" dur="1" fill="hold">
                                          <p:stCondLst>
                                            <p:cond delay="0"/>
                                          </p:stCondLst>
                                        </p:cTn>
                                        <p:tgtEl>
                                          <p:spTgt spid="288"/>
                                        </p:tgtEl>
                                        <p:attrNameLst>
                                          <p:attrName>style.visibility</p:attrName>
                                        </p:attrNameLst>
                                      </p:cBhvr>
                                      <p:to>
                                        <p:strVal val="visible"/>
                                      </p:to>
                                    </p:set>
                                    <p:animEffect filter="barn(inVertical)" transition="in">
                                      <p:cBhvr additive="repl">
                                        <p:cTn id="261" dur="300"/>
                                        <p:tgtEl>
                                          <p:spTgt spid="288"/>
                                        </p:tgtEl>
                                      </p:cBhvr>
                                    </p:animEffect>
                                  </p:childTnLst>
                                </p:cTn>
                              </p:par>
                              <p:par>
                                <p:cTn id="262" nodeType="withEffect" fill="hold" presetClass="entr" presetID="16" presetSubtype="21">
                                  <p:stCondLst>
                                    <p:cond delay="0"/>
                                  </p:stCondLst>
                                  <p:childTnLst>
                                    <p:set>
                                      <p:cBhvr>
                                        <p:cTn id="263" dur="1" fill="hold">
                                          <p:stCondLst>
                                            <p:cond delay="0"/>
                                          </p:stCondLst>
                                        </p:cTn>
                                        <p:tgtEl>
                                          <p:spTgt spid="293"/>
                                        </p:tgtEl>
                                        <p:attrNameLst>
                                          <p:attrName>style.visibility</p:attrName>
                                        </p:attrNameLst>
                                      </p:cBhvr>
                                      <p:to>
                                        <p:strVal val="visible"/>
                                      </p:to>
                                    </p:set>
                                    <p:animEffect filter="barn(inVertical)" transition="in">
                                      <p:cBhvr additive="repl">
                                        <p:cTn id="264" dur="300"/>
                                        <p:tgtEl>
                                          <p:spTgt spid="293"/>
                                        </p:tgtEl>
                                      </p:cBhvr>
                                    </p:animEffec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6" presetSubtype="21">
                                  <p:stCondLst>
                                    <p:cond delay="0"/>
                                  </p:stCondLst>
                                  <p:childTnLst>
                                    <p:set>
                                      <p:cBhvr>
                                        <p:cTn id="268" dur="1" fill="hold">
                                          <p:stCondLst>
                                            <p:cond delay="0"/>
                                          </p:stCondLst>
                                        </p:cTn>
                                        <p:tgtEl>
                                          <p:spTgt spid="298"/>
                                        </p:tgtEl>
                                        <p:attrNameLst>
                                          <p:attrName>style.visibility</p:attrName>
                                        </p:attrNameLst>
                                      </p:cBhvr>
                                      <p:to>
                                        <p:strVal val="visible"/>
                                      </p:to>
                                    </p:set>
                                    <p:animEffect filter="barn(inVertical)" transition="in">
                                      <p:cBhvr additive="repl">
                                        <p:cTn id="269" dur="300"/>
                                        <p:tgtEl>
                                          <p:spTgt spid="29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9"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300" name="Picture 5" descr=""/>
          <p:cNvPicPr/>
          <p:nvPr/>
        </p:nvPicPr>
        <p:blipFill>
          <a:blip r:embed="rId2"/>
          <a:stretch/>
        </p:blipFill>
        <p:spPr>
          <a:xfrm>
            <a:off x="0" y="0"/>
            <a:ext cx="1521720" cy="1070280"/>
          </a:xfrm>
          <a:prstGeom prst="rect">
            <a:avLst/>
          </a:prstGeom>
          <a:ln>
            <a:noFill/>
          </a:ln>
        </p:spPr>
      </p:pic>
      <p:sp>
        <p:nvSpPr>
          <p:cNvPr id="301"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02"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pic>
        <p:nvPicPr>
          <p:cNvPr id="303" name="Picture 6" descr=""/>
          <p:cNvPicPr/>
          <p:nvPr/>
        </p:nvPicPr>
        <p:blipFill>
          <a:blip r:embed="rId3"/>
          <a:stretch/>
        </p:blipFill>
        <p:spPr>
          <a:xfrm>
            <a:off x="8362800" y="2078640"/>
            <a:ext cx="3322800" cy="4262400"/>
          </a:xfrm>
          <a:prstGeom prst="rect">
            <a:avLst/>
          </a:prstGeom>
          <a:ln>
            <a:noFill/>
          </a:ln>
        </p:spPr>
      </p:pic>
      <p:sp>
        <p:nvSpPr>
          <p:cNvPr id="304"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16</a:t>
            </a:r>
            <a:endParaRPr b="0" lang="en-US" sz="1800" spc="-1" strike="noStrike">
              <a:latin typeface="Arial"/>
            </a:endParaRPr>
          </a:p>
        </p:txBody>
      </p:sp>
      <p:sp>
        <p:nvSpPr>
          <p:cNvPr id="305" name="CustomShape 5"/>
          <p:cNvSpPr/>
          <p:nvPr/>
        </p:nvSpPr>
        <p:spPr>
          <a:xfrm>
            <a:off x="1210320" y="2078640"/>
            <a:ext cx="7152480" cy="4409640"/>
          </a:xfrm>
          <a:prstGeom prst="rect">
            <a:avLst/>
          </a:prstGeom>
          <a:noFill/>
          <a:ln>
            <a:noFill/>
          </a:ln>
        </p:spPr>
        <p:style>
          <a:lnRef idx="0"/>
          <a:fillRef idx="0"/>
          <a:effectRef idx="0"/>
          <a:fontRef idx="minor"/>
        </p:style>
        <p:txBody>
          <a:bodyPr lIns="90000" rIns="90000" tIns="45000" bIns="45000">
            <a:normAutofit/>
          </a:bodyPr>
          <a:p>
            <a:pPr marL="457200" indent="-456840">
              <a:lnSpc>
                <a:spcPct val="90000"/>
              </a:lnSpc>
              <a:spcBef>
                <a:spcPts val="1001"/>
              </a:spcBef>
              <a:buClr>
                <a:srgbClr val="203864"/>
              </a:buClr>
              <a:buFont typeface="Arial"/>
              <a:buAutoNum type="alphaLcPeriod"/>
            </a:pPr>
            <a:r>
              <a:rPr b="1" lang="en-US" sz="2400" spc="-1" strike="noStrike">
                <a:solidFill>
                  <a:srgbClr val="203864"/>
                </a:solidFill>
                <a:latin typeface="Arial"/>
              </a:rPr>
              <a:t>Gaussian pyramid decomposition</a:t>
            </a:r>
            <a:endParaRPr b="0" lang="en-US" sz="2400" spc="-1" strike="noStrike">
              <a:latin typeface="Arial"/>
            </a:endParaRPr>
          </a:p>
          <a:p>
            <a:pPr marL="228600" indent="-228240">
              <a:lnSpc>
                <a:spcPct val="90000"/>
              </a:lnSpc>
              <a:spcBef>
                <a:spcPts val="1001"/>
              </a:spcBef>
              <a:buClr>
                <a:srgbClr val="002060"/>
              </a:buClr>
              <a:buFont typeface="Arial"/>
              <a:buChar char="•"/>
            </a:pPr>
            <a:r>
              <a:rPr b="1" lang="en-US" sz="2400" spc="-1" strike="noStrike">
                <a:solidFill>
                  <a:srgbClr val="002060"/>
                </a:solidFill>
                <a:latin typeface="Times New Roman"/>
              </a:rPr>
              <a:t>B1:</a:t>
            </a:r>
            <a:r>
              <a:rPr b="0" lang="en-US" sz="2400" spc="-1" strike="noStrike">
                <a:solidFill>
                  <a:srgbClr val="002060"/>
                </a:solidFill>
                <a:latin typeface="Times New Roman"/>
              </a:rPr>
              <a:t> Xây dựng </a:t>
            </a:r>
            <a:r>
              <a:rPr b="1" lang="en-US" sz="2400" spc="-1" strike="noStrike">
                <a:solidFill>
                  <a:srgbClr val="002060"/>
                </a:solidFill>
                <a:latin typeface="Times New Roman"/>
              </a:rPr>
              <a:t>Gaussian pyramid</a:t>
            </a:r>
            <a:r>
              <a:rPr b="0" lang="en-US" sz="2400" spc="-1" strike="noStrike">
                <a:solidFill>
                  <a:srgbClr val="002060"/>
                </a:solidFill>
                <a:latin typeface="Times New Roman"/>
              </a:rPr>
              <a:t> từ ảnh nhiệt</a:t>
            </a:r>
            <a:endParaRPr b="0" lang="en-US" sz="2400" spc="-1" strike="noStrike">
              <a:latin typeface="Arial"/>
            </a:endParaRPr>
          </a:p>
          <a:p>
            <a:pPr marL="228600" indent="-228240">
              <a:lnSpc>
                <a:spcPct val="90000"/>
              </a:lnSpc>
              <a:spcBef>
                <a:spcPts val="1001"/>
              </a:spcBef>
              <a:buClr>
                <a:srgbClr val="002060"/>
              </a:buClr>
              <a:buFont typeface="Arial"/>
              <a:buChar char="•"/>
            </a:pPr>
            <a:r>
              <a:rPr b="1" lang="en-US" sz="2400" spc="-1" strike="noStrike">
                <a:solidFill>
                  <a:srgbClr val="002060"/>
                </a:solidFill>
                <a:latin typeface="Times New Roman"/>
              </a:rPr>
              <a:t>B2:</a:t>
            </a:r>
            <a:r>
              <a:rPr b="0" lang="en-US" sz="2400" spc="-1" strike="noStrike">
                <a:solidFill>
                  <a:srgbClr val="002060"/>
                </a:solidFill>
                <a:latin typeface="Times New Roman"/>
              </a:rPr>
              <a:t> Khởi tạo ảnh đầu ra là ảnh từ camera thường</a:t>
            </a:r>
            <a:endParaRPr b="0" lang="en-US" sz="2400" spc="-1" strike="noStrike">
              <a:latin typeface="Arial"/>
            </a:endParaRPr>
          </a:p>
          <a:p>
            <a:pPr marL="228600" indent="-228240">
              <a:lnSpc>
                <a:spcPct val="90000"/>
              </a:lnSpc>
              <a:spcBef>
                <a:spcPts val="1001"/>
              </a:spcBef>
              <a:buClr>
                <a:srgbClr val="002060"/>
              </a:buClr>
              <a:buFont typeface="Arial"/>
              <a:buChar char="•"/>
            </a:pPr>
            <a:r>
              <a:rPr b="1" lang="en-US" sz="2400" spc="-1" strike="noStrike">
                <a:solidFill>
                  <a:srgbClr val="002060"/>
                </a:solidFill>
                <a:latin typeface="Times New Roman"/>
              </a:rPr>
              <a:t>B3:</a:t>
            </a:r>
            <a:r>
              <a:rPr b="0" lang="en-US" sz="2400" spc="-1" strike="noStrike">
                <a:solidFill>
                  <a:srgbClr val="002060"/>
                </a:solidFill>
                <a:latin typeface="Times New Roman"/>
              </a:rPr>
              <a:t> Mở rộng lại kích thước ảnh trên các level của pyramid về kích thước ảnh level 0, lấy ảnh từ hai level liên tiếp trừ cho nhau rồi cộng hiệu số với ảnh khởi tạo</a:t>
            </a:r>
            <a:endParaRPr b="0" lang="en-US" sz="2400" spc="-1" strike="noStrike">
              <a:latin typeface="Arial"/>
            </a:endParaRPr>
          </a:p>
          <a:p>
            <a:pPr>
              <a:lnSpc>
                <a:spcPct val="90000"/>
              </a:lnSpc>
              <a:spcBef>
                <a:spcPts val="1001"/>
              </a:spcBef>
            </a:pPr>
            <a:endParaRPr b="0" lang="en-US" sz="2400" spc="-1" strike="noStrike">
              <a:latin typeface="Arial"/>
            </a:endParaRPr>
          </a:p>
        </p:txBody>
      </p:sp>
    </p:spTree>
  </p:cSld>
  <p:timing>
    <p:tnLst>
      <p:par>
        <p:cTn id="270" dur="indefinite" restart="never" nodeType="tmRoot">
          <p:childTnLst>
            <p:seq>
              <p:cTn id="271" dur="indefinite" nodeType="mainSeq">
                <p:childTnLst>
                  <p:par>
                    <p:cTn id="272" fill="hold">
                      <p:stCondLst>
                        <p:cond delay="0"/>
                      </p:stCondLst>
                      <p:childTnLst>
                        <p:par>
                          <p:cTn id="273" fill="hold">
                            <p:stCondLst>
                              <p:cond delay="0"/>
                            </p:stCondLst>
                            <p:childTnLst>
                              <p:par>
                                <p:cTn id="274" nodeType="withEffect" fill="hold" presetClass="entr" presetID="16" presetSubtype="21">
                                  <p:stCondLst>
                                    <p:cond delay="0"/>
                                  </p:stCondLst>
                                  <p:childTnLst>
                                    <p:set>
                                      <p:cBhvr>
                                        <p:cTn id="275" dur="1" fill="hold">
                                          <p:stCondLst>
                                            <p:cond delay="0"/>
                                          </p:stCondLst>
                                        </p:cTn>
                                        <p:tgtEl>
                                          <p:spTgt spid="303"/>
                                        </p:tgtEl>
                                        <p:attrNameLst>
                                          <p:attrName>style.visibility</p:attrName>
                                        </p:attrNameLst>
                                      </p:cBhvr>
                                      <p:to>
                                        <p:strVal val="visible"/>
                                      </p:to>
                                    </p:set>
                                    <p:animEffect filter="barn(inVertical)" transition="in">
                                      <p:cBhvr additive="repl">
                                        <p:cTn id="276" dur="300"/>
                                        <p:tgtEl>
                                          <p:spTgt spid="303"/>
                                        </p:tgtEl>
                                      </p:cBhvr>
                                    </p:animEffect>
                                  </p:childTnLst>
                                </p:cTn>
                              </p:par>
                              <p:par>
                                <p:cTn id="277" nodeType="withEffect" fill="hold" presetClass="entr" presetID="6" presetSubtype="16">
                                  <p:stCondLst>
                                    <p:cond delay="0"/>
                                  </p:stCondLst>
                                  <p:childTnLst>
                                    <p:set>
                                      <p:cBhvr>
                                        <p:cTn id="278" dur="1" fill="hold">
                                          <p:stCondLst>
                                            <p:cond delay="0"/>
                                          </p:stCondLst>
                                        </p:cTn>
                                        <p:tgtEl>
                                          <p:spTgt spid="305"/>
                                        </p:tgtEl>
                                        <p:attrNameLst>
                                          <p:attrName>style.visibility</p:attrName>
                                        </p:attrNameLst>
                                      </p:cBhvr>
                                      <p:to>
                                        <p:strVal val="visible"/>
                                      </p:to>
                                    </p:set>
                                    <p:animEffect filter="circle(in)" transition="in">
                                      <p:cBhvr additive="repl">
                                        <p:cTn id="279" dur="300"/>
                                        <p:tgtEl>
                                          <p:spTgt spid="30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6"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307" name="Picture 5" descr=""/>
          <p:cNvPicPr/>
          <p:nvPr/>
        </p:nvPicPr>
        <p:blipFill>
          <a:blip r:embed="rId2"/>
          <a:stretch/>
        </p:blipFill>
        <p:spPr>
          <a:xfrm>
            <a:off x="0" y="0"/>
            <a:ext cx="1521720" cy="1070280"/>
          </a:xfrm>
          <a:prstGeom prst="rect">
            <a:avLst/>
          </a:prstGeom>
          <a:ln>
            <a:noFill/>
          </a:ln>
        </p:spPr>
      </p:pic>
      <p:sp>
        <p:nvSpPr>
          <p:cNvPr id="308"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09"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sp>
        <p:nvSpPr>
          <p:cNvPr id="310" name="CustomShape 4"/>
          <p:cNvSpPr/>
          <p:nvPr/>
        </p:nvSpPr>
        <p:spPr>
          <a:xfrm>
            <a:off x="1343160" y="2114640"/>
            <a:ext cx="5729040" cy="22849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2060"/>
              </a:buClr>
              <a:buFont typeface="Arial"/>
              <a:buChar char="•"/>
            </a:pPr>
            <a:r>
              <a:rPr b="0" lang="en-US" sz="2400" spc="-1" strike="noStrike">
                <a:solidFill>
                  <a:srgbClr val="002060"/>
                </a:solidFill>
                <a:latin typeface="Arial"/>
              </a:rPr>
              <a:t>Để tránh việc thay đổi kích thước ảnh, ta có thể áp dụng thuật toán </a:t>
            </a:r>
            <a:r>
              <a:rPr b="1" i="1" lang="en-US" sz="2400" spc="-1" strike="noStrike">
                <a:solidFill>
                  <a:srgbClr val="002060"/>
                </a:solidFill>
                <a:latin typeface="Arial"/>
              </a:rPr>
              <a:t>àtrous</a:t>
            </a:r>
            <a:r>
              <a:rPr b="0" lang="en-US" sz="2400" spc="-1" strike="noStrike">
                <a:solidFill>
                  <a:srgbClr val="002060"/>
                </a:solidFill>
                <a:latin typeface="Arial"/>
              </a:rPr>
              <a:t>:</a:t>
            </a:r>
            <a:endParaRPr b="0" lang="en-US" sz="2400" spc="-1" strike="noStrike">
              <a:latin typeface="Arial"/>
            </a:endParaRPr>
          </a:p>
          <a:p>
            <a:pPr marL="343080" indent="-342720">
              <a:lnSpc>
                <a:spcPct val="100000"/>
              </a:lnSpc>
              <a:buClr>
                <a:srgbClr val="002060"/>
              </a:buClr>
              <a:buFont typeface="Arial"/>
              <a:buChar char="•"/>
            </a:pPr>
            <a:r>
              <a:rPr b="0" lang="en-US" sz="2400" spc="-1" strike="noStrike">
                <a:solidFill>
                  <a:srgbClr val="002060"/>
                </a:solidFill>
                <a:latin typeface="Arial"/>
              </a:rPr>
              <a:t>Thay vì giảm kích thước ảnh đi một nửa, ta chèn thêm các giá trị 0 vào giữa các hàng, các cột của Gaussian kernel</a:t>
            </a:r>
            <a:endParaRPr b="0" lang="en-US" sz="2400" spc="-1" strike="noStrike">
              <a:latin typeface="Arial"/>
            </a:endParaRPr>
          </a:p>
        </p:txBody>
      </p:sp>
      <p:pic>
        <p:nvPicPr>
          <p:cNvPr id="311" name="Picture 2" descr=""/>
          <p:cNvPicPr/>
          <p:nvPr/>
        </p:nvPicPr>
        <p:blipFill>
          <a:blip r:embed="rId3"/>
          <a:stretch/>
        </p:blipFill>
        <p:spPr>
          <a:xfrm>
            <a:off x="7261200" y="2224440"/>
            <a:ext cx="4779720" cy="2088000"/>
          </a:xfrm>
          <a:prstGeom prst="rect">
            <a:avLst/>
          </a:prstGeom>
          <a:ln>
            <a:noFill/>
          </a:ln>
        </p:spPr>
      </p:pic>
      <p:sp>
        <p:nvSpPr>
          <p:cNvPr id="312" name="CustomShape 5"/>
          <p:cNvSpPr/>
          <p:nvPr/>
        </p:nvSpPr>
        <p:spPr>
          <a:xfrm>
            <a:off x="1343160" y="4527720"/>
            <a:ext cx="10510560" cy="821880"/>
          </a:xfrm>
          <a:prstGeom prst="rect">
            <a:avLst/>
          </a:prstGeom>
          <a:noFill/>
          <a:ln>
            <a:noFill/>
          </a:ln>
        </p:spPr>
        <p:style>
          <a:lnRef idx="0"/>
          <a:fillRef idx="0"/>
          <a:effectRef idx="0"/>
          <a:fontRef idx="minor"/>
        </p:style>
        <p:txBody>
          <a:bodyPr lIns="90000" rIns="90000" tIns="45000" bIns="45000"/>
          <a:p>
            <a:pPr indent="-216000">
              <a:lnSpc>
                <a:spcPct val="100000"/>
              </a:lnSpc>
              <a:buClr>
                <a:srgbClr val="002060"/>
              </a:buClr>
              <a:buFont typeface="Symbol"/>
              <a:buChar char="Þ"/>
            </a:pPr>
            <a:r>
              <a:rPr b="0" lang="en-US" sz="2400" spc="-1" strike="noStrike">
                <a:solidFill>
                  <a:srgbClr val="002060"/>
                </a:solidFill>
                <a:latin typeface="Arial"/>
              </a:rPr>
              <a:t> </a:t>
            </a:r>
            <a:r>
              <a:rPr b="0" lang="en-US" sz="2400" spc="-1" strike="noStrike">
                <a:solidFill>
                  <a:srgbClr val="002060"/>
                </a:solidFill>
                <a:latin typeface="Arial"/>
              </a:rPr>
              <a:t>Kích thước các bộ lọc Gaussian tăng dần: 5x5, 9x9, 17x17…</a:t>
            </a:r>
            <a:endParaRPr b="0" lang="en-US" sz="2400" spc="-1" strike="noStrike">
              <a:latin typeface="Arial"/>
            </a:endParaRPr>
          </a:p>
          <a:p>
            <a:pPr indent="-216000">
              <a:lnSpc>
                <a:spcPct val="100000"/>
              </a:lnSpc>
              <a:buClr>
                <a:srgbClr val="002060"/>
              </a:buClr>
              <a:buFont typeface="Symbol"/>
              <a:buChar char="Þ"/>
            </a:pPr>
            <a:r>
              <a:rPr b="0" lang="en-US" sz="2400" spc="-1" strike="noStrike">
                <a:solidFill>
                  <a:srgbClr val="002060"/>
                </a:solidFill>
                <a:latin typeface="Arial"/>
              </a:rPr>
              <a:t> </a:t>
            </a:r>
            <a:r>
              <a:rPr b="0" lang="en-US" sz="2400" spc="-1" strike="noStrike">
                <a:solidFill>
                  <a:srgbClr val="002060"/>
                </a:solidFill>
                <a:latin typeface="Arial"/>
              </a:rPr>
              <a:t>Giá trị 0 thêm vào không làm tốn thêm bộ nhân trên FPGA</a:t>
            </a:r>
            <a:endParaRPr b="0" lang="en-US" sz="2400" spc="-1" strike="noStrike">
              <a:latin typeface="Arial"/>
            </a:endParaRPr>
          </a:p>
        </p:txBody>
      </p:sp>
      <p:sp>
        <p:nvSpPr>
          <p:cNvPr id="313" name="CustomShape 6"/>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17</a:t>
            </a:r>
            <a:endParaRPr b="0" lang="en-US" sz="1800" spc="-1" strike="noStrike">
              <a:latin typeface="Arial"/>
            </a:endParaRPr>
          </a:p>
        </p:txBody>
      </p:sp>
    </p:spTree>
  </p:cSld>
  <p:timing>
    <p:tnLst>
      <p:par>
        <p:cTn id="280" dur="indefinite" restart="never" nodeType="tmRoot">
          <p:childTnLst>
            <p:seq>
              <p:cTn id="281"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4"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315" name="Picture 5" descr=""/>
          <p:cNvPicPr/>
          <p:nvPr/>
        </p:nvPicPr>
        <p:blipFill>
          <a:blip r:embed="rId2"/>
          <a:stretch/>
        </p:blipFill>
        <p:spPr>
          <a:xfrm>
            <a:off x="0" y="0"/>
            <a:ext cx="1521720" cy="1070280"/>
          </a:xfrm>
          <a:prstGeom prst="rect">
            <a:avLst/>
          </a:prstGeom>
          <a:ln>
            <a:noFill/>
          </a:ln>
        </p:spPr>
      </p:pic>
      <p:sp>
        <p:nvSpPr>
          <p:cNvPr id="316"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17" name="CustomShape 3"/>
          <p:cNvSpPr/>
          <p:nvPr/>
        </p:nvSpPr>
        <p:spPr>
          <a:xfrm>
            <a:off x="1210320" y="11181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sp>
        <p:nvSpPr>
          <p:cNvPr id="318"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18</a:t>
            </a:r>
            <a:endParaRPr b="0" lang="en-US" sz="1800" spc="-1" strike="noStrike">
              <a:latin typeface="Arial"/>
            </a:endParaRPr>
          </a:p>
        </p:txBody>
      </p:sp>
      <p:grpSp>
        <p:nvGrpSpPr>
          <p:cNvPr id="319" name="Group 5"/>
          <p:cNvGrpSpPr/>
          <p:nvPr/>
        </p:nvGrpSpPr>
        <p:grpSpPr>
          <a:xfrm>
            <a:off x="1210320" y="1971000"/>
            <a:ext cx="8773560" cy="4249080"/>
            <a:chOff x="1210320" y="1971000"/>
            <a:chExt cx="8773560" cy="4249080"/>
          </a:xfrm>
        </p:grpSpPr>
        <p:grpSp>
          <p:nvGrpSpPr>
            <p:cNvPr id="320" name="Group 6"/>
            <p:cNvGrpSpPr/>
            <p:nvPr/>
          </p:nvGrpSpPr>
          <p:grpSpPr>
            <a:xfrm>
              <a:off x="1210320" y="1971000"/>
              <a:ext cx="8773560" cy="4249080"/>
              <a:chOff x="1210320" y="1971000"/>
              <a:chExt cx="8773560" cy="4249080"/>
            </a:xfrm>
          </p:grpSpPr>
          <p:sp>
            <p:nvSpPr>
              <p:cNvPr id="321" name="CustomShape 7"/>
              <p:cNvSpPr/>
              <p:nvPr/>
            </p:nvSpPr>
            <p:spPr>
              <a:xfrm>
                <a:off x="2847960" y="4812840"/>
                <a:ext cx="1379880" cy="1407240"/>
              </a:xfrm>
              <a:prstGeom prst="rect">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Gaussian 5x5</a:t>
                </a:r>
                <a:endParaRPr b="0" lang="en-US" sz="1800" spc="-1" strike="noStrike">
                  <a:latin typeface="Arial"/>
                </a:endParaRPr>
              </a:p>
            </p:txBody>
          </p:sp>
          <p:sp>
            <p:nvSpPr>
              <p:cNvPr id="322" name="CustomShape 8"/>
              <p:cNvSpPr/>
              <p:nvPr/>
            </p:nvSpPr>
            <p:spPr>
              <a:xfrm>
                <a:off x="4872240" y="4812840"/>
                <a:ext cx="1357560" cy="1407240"/>
              </a:xfrm>
              <a:prstGeom prst="rect">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Gaussian 9x9</a:t>
                </a:r>
                <a:endParaRPr b="0" lang="en-US" sz="1800" spc="-1" strike="noStrike">
                  <a:latin typeface="Arial"/>
                </a:endParaRPr>
              </a:p>
              <a:p>
                <a:pPr algn="ctr">
                  <a:lnSpc>
                    <a:spcPct val="100000"/>
                  </a:lnSpc>
                </a:pPr>
                <a:r>
                  <a:rPr b="1" lang="en-US" sz="1800" spc="-1" strike="noStrike">
                    <a:solidFill>
                      <a:srgbClr val="000000"/>
                    </a:solidFill>
                    <a:latin typeface="Times New Roman"/>
                  </a:rPr>
                  <a:t>(àtrous)</a:t>
                </a:r>
                <a:endParaRPr b="0" lang="en-US" sz="1800" spc="-1" strike="noStrike">
                  <a:latin typeface="Arial"/>
                </a:endParaRPr>
              </a:p>
            </p:txBody>
          </p:sp>
          <p:sp>
            <p:nvSpPr>
              <p:cNvPr id="323" name="CustomShape 9"/>
              <p:cNvSpPr/>
              <p:nvPr/>
            </p:nvSpPr>
            <p:spPr>
              <a:xfrm>
                <a:off x="6873480" y="4812840"/>
                <a:ext cx="1357560" cy="1407240"/>
              </a:xfrm>
              <a:prstGeom prst="rect">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Gaussian 17x17</a:t>
                </a:r>
                <a:endParaRPr b="0" lang="en-US" sz="1800" spc="-1" strike="noStrike">
                  <a:latin typeface="Arial"/>
                </a:endParaRPr>
              </a:p>
              <a:p>
                <a:pPr algn="ctr">
                  <a:lnSpc>
                    <a:spcPct val="100000"/>
                  </a:lnSpc>
                </a:pPr>
                <a:r>
                  <a:rPr b="1" lang="en-US" sz="1800" spc="-1" strike="noStrike">
                    <a:solidFill>
                      <a:srgbClr val="000000"/>
                    </a:solidFill>
                    <a:latin typeface="Times New Roman"/>
                  </a:rPr>
                  <a:t>(àtrous)</a:t>
                </a:r>
                <a:endParaRPr b="0" lang="en-US" sz="1800" spc="-1" strike="noStrike">
                  <a:latin typeface="Arial"/>
                </a:endParaRPr>
              </a:p>
            </p:txBody>
          </p:sp>
          <p:sp>
            <p:nvSpPr>
              <p:cNvPr id="324" name="CustomShape 10"/>
              <p:cNvSpPr/>
              <p:nvPr/>
            </p:nvSpPr>
            <p:spPr>
              <a:xfrm>
                <a:off x="1221120" y="5163480"/>
                <a:ext cx="1615320" cy="702000"/>
              </a:xfrm>
              <a:prstGeom prst="righ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200" spc="-1" strike="noStrike">
                    <a:solidFill>
                      <a:srgbClr val="ffffff"/>
                    </a:solidFill>
                    <a:latin typeface="Times New Roman"/>
                  </a:rPr>
                  <a:t>Ảnh nhiệt</a:t>
                </a:r>
                <a:endParaRPr b="0" lang="en-US" sz="1200" spc="-1" strike="noStrike">
                  <a:latin typeface="Arial"/>
                </a:endParaRPr>
              </a:p>
            </p:txBody>
          </p:sp>
          <p:sp>
            <p:nvSpPr>
              <p:cNvPr id="325" name="CustomShape 11"/>
              <p:cNvSpPr/>
              <p:nvPr/>
            </p:nvSpPr>
            <p:spPr>
              <a:xfrm>
                <a:off x="4228560" y="5407200"/>
                <a:ext cx="643320" cy="302040"/>
              </a:xfrm>
              <a:prstGeom prst="rightArrow">
                <a:avLst>
                  <a:gd name="adj1" fmla="val 50000"/>
                  <a:gd name="adj2" fmla="val 50000"/>
                </a:avLst>
              </a:prstGeom>
              <a:ln/>
            </p:spPr>
            <p:style>
              <a:lnRef idx="3">
                <a:schemeClr val="lt1"/>
              </a:lnRef>
              <a:fillRef idx="1">
                <a:schemeClr val="dk1"/>
              </a:fillRef>
              <a:effectRef idx="1">
                <a:schemeClr val="dk1"/>
              </a:effectRef>
              <a:fontRef idx="minor"/>
            </p:style>
          </p:sp>
          <p:sp>
            <p:nvSpPr>
              <p:cNvPr id="326" name="CustomShape 12"/>
              <p:cNvSpPr/>
              <p:nvPr/>
            </p:nvSpPr>
            <p:spPr>
              <a:xfrm>
                <a:off x="1210320" y="1971000"/>
                <a:ext cx="2897280" cy="661320"/>
              </a:xfrm>
              <a:prstGeom prst="rightArrow">
                <a:avLst>
                  <a:gd name="adj1" fmla="val 50000"/>
                  <a:gd name="adj2" fmla="val 50000"/>
                </a:avLst>
              </a:prstGeom>
              <a:solidFill>
                <a:srgbClr val="7030a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200" spc="-1" strike="noStrike">
                    <a:solidFill>
                      <a:srgbClr val="ffffff"/>
                    </a:solidFill>
                    <a:latin typeface="Times New Roman"/>
                  </a:rPr>
                  <a:t>Ảnh thường</a:t>
                </a:r>
                <a:endParaRPr b="0" lang="en-US" sz="1200" spc="-1" strike="noStrike">
                  <a:latin typeface="Arial"/>
                </a:endParaRPr>
              </a:p>
            </p:txBody>
          </p:sp>
          <p:sp>
            <p:nvSpPr>
              <p:cNvPr id="327" name="CustomShape 13"/>
              <p:cNvSpPr/>
              <p:nvPr/>
            </p:nvSpPr>
            <p:spPr>
              <a:xfrm>
                <a:off x="4183920" y="3144600"/>
                <a:ext cx="507600" cy="565560"/>
              </a:xfrm>
              <a:prstGeom prst="ellipse">
                <a:avLst/>
              </a:prstGeom>
              <a:solidFill>
                <a:schemeClr val="accent4">
                  <a:lumMod val="7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6000" spc="-1" strike="noStrike">
                    <a:solidFill>
                      <a:srgbClr val="ffffff"/>
                    </a:solidFill>
                    <a:latin typeface="Calibri"/>
                  </a:rPr>
                  <a:t>-</a:t>
                </a:r>
                <a:endParaRPr b="0" lang="en-US" sz="6000" spc="-1" strike="noStrike">
                  <a:latin typeface="Arial"/>
                </a:endParaRPr>
              </a:p>
            </p:txBody>
          </p:sp>
          <p:sp>
            <p:nvSpPr>
              <p:cNvPr id="328" name="CustomShape 14"/>
              <p:cNvSpPr/>
              <p:nvPr/>
            </p:nvSpPr>
            <p:spPr>
              <a:xfrm>
                <a:off x="6160680" y="3778200"/>
                <a:ext cx="507600" cy="565560"/>
              </a:xfrm>
              <a:prstGeom prst="ellipse">
                <a:avLst/>
              </a:prstGeom>
              <a:solidFill>
                <a:schemeClr val="accent4">
                  <a:lumMod val="7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6000" spc="-1" strike="noStrike">
                    <a:solidFill>
                      <a:srgbClr val="ffffff"/>
                    </a:solidFill>
                    <a:latin typeface="Calibri"/>
                  </a:rPr>
                  <a:t>-</a:t>
                </a:r>
                <a:endParaRPr b="0" lang="en-US" sz="6000" spc="-1" strike="noStrike">
                  <a:latin typeface="Arial"/>
                </a:endParaRPr>
              </a:p>
            </p:txBody>
          </p:sp>
          <p:sp>
            <p:nvSpPr>
              <p:cNvPr id="329" name="CustomShape 15"/>
              <p:cNvSpPr/>
              <p:nvPr/>
            </p:nvSpPr>
            <p:spPr>
              <a:xfrm>
                <a:off x="8285040" y="4344120"/>
                <a:ext cx="507600" cy="565560"/>
              </a:xfrm>
              <a:prstGeom prst="ellipse">
                <a:avLst/>
              </a:prstGeom>
              <a:solidFill>
                <a:schemeClr val="accent4">
                  <a:lumMod val="7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6000" spc="-1" strike="noStrike">
                    <a:solidFill>
                      <a:srgbClr val="ffffff"/>
                    </a:solidFill>
                    <a:latin typeface="Calibri"/>
                  </a:rPr>
                  <a:t>-</a:t>
                </a:r>
                <a:endParaRPr b="0" lang="en-US" sz="6000" spc="-1" strike="noStrike">
                  <a:latin typeface="Arial"/>
                </a:endParaRPr>
              </a:p>
            </p:txBody>
          </p:sp>
          <p:sp>
            <p:nvSpPr>
              <p:cNvPr id="330" name="CustomShape 16"/>
              <p:cNvSpPr/>
              <p:nvPr/>
            </p:nvSpPr>
            <p:spPr>
              <a:xfrm>
                <a:off x="8237520" y="4910040"/>
                <a:ext cx="436680" cy="702000"/>
              </a:xfrm>
              <a:prstGeom prst="bentUpArrow">
                <a:avLst>
                  <a:gd name="adj1" fmla="val 25000"/>
                  <a:gd name="adj2" fmla="val 25000"/>
                  <a:gd name="adj3" fmla="val 25000"/>
                </a:avLst>
              </a:prstGeom>
              <a:ln/>
            </p:spPr>
            <p:style>
              <a:lnRef idx="2">
                <a:schemeClr val="dk1">
                  <a:shade val="50000"/>
                </a:schemeClr>
              </a:lnRef>
              <a:fillRef idx="1">
                <a:schemeClr val="dk1"/>
              </a:fillRef>
              <a:effectRef idx="0">
                <a:schemeClr val="dk1"/>
              </a:effectRef>
              <a:fontRef idx="minor"/>
            </p:style>
          </p:sp>
          <p:sp>
            <p:nvSpPr>
              <p:cNvPr id="331" name="CustomShape 17"/>
              <p:cNvSpPr/>
              <p:nvPr/>
            </p:nvSpPr>
            <p:spPr>
              <a:xfrm>
                <a:off x="4259520" y="3710520"/>
                <a:ext cx="347400" cy="1812240"/>
              </a:xfrm>
              <a:prstGeom prst="upArrow">
                <a:avLst>
                  <a:gd name="adj1" fmla="val 50000"/>
                  <a:gd name="adj2" fmla="val 50000"/>
                </a:avLst>
              </a:prstGeom>
              <a:ln/>
            </p:spPr>
            <p:style>
              <a:lnRef idx="2">
                <a:schemeClr val="dk1">
                  <a:shade val="50000"/>
                </a:schemeClr>
              </a:lnRef>
              <a:fillRef idx="1">
                <a:schemeClr val="dk1"/>
              </a:fillRef>
              <a:effectRef idx="0">
                <a:schemeClr val="dk1"/>
              </a:effectRef>
              <a:fontRef idx="minor"/>
            </p:style>
          </p:sp>
          <p:sp>
            <p:nvSpPr>
              <p:cNvPr id="332" name="CustomShape 18"/>
              <p:cNvSpPr/>
              <p:nvPr/>
            </p:nvSpPr>
            <p:spPr>
              <a:xfrm>
                <a:off x="6231960" y="5407200"/>
                <a:ext cx="643320" cy="302040"/>
              </a:xfrm>
              <a:prstGeom prst="rightArrow">
                <a:avLst>
                  <a:gd name="adj1" fmla="val 50000"/>
                  <a:gd name="adj2" fmla="val 50000"/>
                </a:avLst>
              </a:prstGeom>
              <a:ln/>
            </p:spPr>
            <p:style>
              <a:lnRef idx="3">
                <a:schemeClr val="lt1"/>
              </a:lnRef>
              <a:fillRef idx="1">
                <a:schemeClr val="dk1"/>
              </a:fillRef>
              <a:effectRef idx="1">
                <a:schemeClr val="dk1"/>
              </a:effectRef>
              <a:fontRef idx="minor"/>
            </p:style>
          </p:sp>
          <p:sp>
            <p:nvSpPr>
              <p:cNvPr id="333" name="CustomShape 19"/>
              <p:cNvSpPr/>
              <p:nvPr/>
            </p:nvSpPr>
            <p:spPr>
              <a:xfrm>
                <a:off x="6310080" y="4344120"/>
                <a:ext cx="266040" cy="1170000"/>
              </a:xfrm>
              <a:prstGeom prst="upArrow">
                <a:avLst>
                  <a:gd name="adj1" fmla="val 50000"/>
                  <a:gd name="adj2" fmla="val 50000"/>
                </a:avLst>
              </a:prstGeom>
              <a:ln/>
            </p:spPr>
            <p:style>
              <a:lnRef idx="2">
                <a:schemeClr val="dk1">
                  <a:shade val="50000"/>
                </a:schemeClr>
              </a:lnRef>
              <a:fillRef idx="1">
                <a:schemeClr val="dk1"/>
              </a:fillRef>
              <a:effectRef idx="0">
                <a:schemeClr val="dk1"/>
              </a:effectRef>
              <a:fontRef idx="minor"/>
            </p:style>
          </p:sp>
          <p:sp>
            <p:nvSpPr>
              <p:cNvPr id="334" name="CustomShape 20"/>
              <p:cNvSpPr/>
              <p:nvPr/>
            </p:nvSpPr>
            <p:spPr>
              <a:xfrm>
                <a:off x="4388760" y="3914280"/>
                <a:ext cx="1755720" cy="293760"/>
              </a:xfrm>
              <a:prstGeom prst="rightArrow">
                <a:avLst>
                  <a:gd name="adj1" fmla="val 50000"/>
                  <a:gd name="adj2" fmla="val 50000"/>
                </a:avLst>
              </a:prstGeom>
              <a:ln/>
            </p:spPr>
            <p:style>
              <a:lnRef idx="2">
                <a:schemeClr val="dk1">
                  <a:shade val="50000"/>
                </a:schemeClr>
              </a:lnRef>
              <a:fillRef idx="1">
                <a:schemeClr val="dk1"/>
              </a:fillRef>
              <a:effectRef idx="0">
                <a:schemeClr val="dk1"/>
              </a:effectRef>
              <a:fontRef idx="minor"/>
            </p:style>
          </p:sp>
          <p:sp>
            <p:nvSpPr>
              <p:cNvPr id="335" name="CustomShape 21"/>
              <p:cNvSpPr/>
              <p:nvPr/>
            </p:nvSpPr>
            <p:spPr>
              <a:xfrm>
                <a:off x="6494760" y="4514040"/>
                <a:ext cx="1784160" cy="293760"/>
              </a:xfrm>
              <a:prstGeom prst="rightArrow">
                <a:avLst>
                  <a:gd name="adj1" fmla="val 50000"/>
                  <a:gd name="adj2" fmla="val 50000"/>
                </a:avLst>
              </a:prstGeom>
              <a:ln/>
            </p:spPr>
            <p:style>
              <a:lnRef idx="2">
                <a:schemeClr val="dk1">
                  <a:shade val="50000"/>
                </a:schemeClr>
              </a:lnRef>
              <a:fillRef idx="1">
                <a:schemeClr val="dk1"/>
              </a:fillRef>
              <a:effectRef idx="0">
                <a:schemeClr val="dk1"/>
              </a:effectRef>
              <a:fontRef idx="minor"/>
            </p:style>
          </p:sp>
          <p:sp>
            <p:nvSpPr>
              <p:cNvPr id="336" name="CustomShape 22"/>
              <p:cNvSpPr/>
              <p:nvPr/>
            </p:nvSpPr>
            <p:spPr>
              <a:xfrm>
                <a:off x="8245080" y="2049840"/>
                <a:ext cx="563760" cy="597600"/>
              </a:xfrm>
              <a:prstGeom prst="ellipse">
                <a:avLst/>
              </a:prstGeom>
              <a:solidFill>
                <a:schemeClr val="accent4">
                  <a:lumMod val="5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6000" spc="-1" strike="noStrike">
                    <a:solidFill>
                      <a:srgbClr val="ffffff"/>
                    </a:solidFill>
                    <a:latin typeface="Calibri"/>
                  </a:rPr>
                  <a:t>+</a:t>
                </a:r>
                <a:endParaRPr b="0" lang="en-US" sz="6000" spc="-1" strike="noStrike">
                  <a:latin typeface="Arial"/>
                </a:endParaRPr>
              </a:p>
            </p:txBody>
          </p:sp>
          <p:sp>
            <p:nvSpPr>
              <p:cNvPr id="337" name="CustomShape 23"/>
              <p:cNvSpPr/>
              <p:nvPr/>
            </p:nvSpPr>
            <p:spPr>
              <a:xfrm>
                <a:off x="4323960" y="2622240"/>
                <a:ext cx="218520" cy="521640"/>
              </a:xfrm>
              <a:prstGeom prst="up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338" name="CustomShape 24"/>
              <p:cNvSpPr/>
              <p:nvPr/>
            </p:nvSpPr>
            <p:spPr>
              <a:xfrm>
                <a:off x="6279480" y="2625120"/>
                <a:ext cx="273240" cy="1147680"/>
              </a:xfrm>
              <a:prstGeom prst="up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339" name="CustomShape 25"/>
              <p:cNvSpPr/>
              <p:nvPr/>
            </p:nvSpPr>
            <p:spPr>
              <a:xfrm>
                <a:off x="8429760" y="2646360"/>
                <a:ext cx="244440" cy="1697400"/>
              </a:xfrm>
              <a:prstGeom prst="up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340" name="CustomShape 26"/>
              <p:cNvSpPr/>
              <p:nvPr/>
            </p:nvSpPr>
            <p:spPr>
              <a:xfrm>
                <a:off x="6118200" y="2027520"/>
                <a:ext cx="563760" cy="597600"/>
              </a:xfrm>
              <a:prstGeom prst="ellipse">
                <a:avLst/>
              </a:prstGeom>
              <a:solidFill>
                <a:schemeClr val="accent4">
                  <a:lumMod val="5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6000" spc="-1" strike="noStrike">
                    <a:solidFill>
                      <a:srgbClr val="ffffff"/>
                    </a:solidFill>
                    <a:latin typeface="Calibri"/>
                  </a:rPr>
                  <a:t>+</a:t>
                </a:r>
                <a:endParaRPr b="0" lang="en-US" sz="6000" spc="-1" strike="noStrike">
                  <a:latin typeface="Arial"/>
                </a:endParaRPr>
              </a:p>
            </p:txBody>
          </p:sp>
          <p:sp>
            <p:nvSpPr>
              <p:cNvPr id="341" name="CustomShape 27"/>
              <p:cNvSpPr/>
              <p:nvPr/>
            </p:nvSpPr>
            <p:spPr>
              <a:xfrm>
                <a:off x="4106520" y="1997280"/>
                <a:ext cx="563760" cy="597600"/>
              </a:xfrm>
              <a:prstGeom prst="ellipse">
                <a:avLst/>
              </a:prstGeom>
              <a:solidFill>
                <a:schemeClr val="accent4">
                  <a:lumMod val="5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6000" spc="-1" strike="noStrike">
                    <a:solidFill>
                      <a:srgbClr val="ffffff"/>
                    </a:solidFill>
                    <a:latin typeface="Calibri"/>
                  </a:rPr>
                  <a:t>+</a:t>
                </a:r>
                <a:endParaRPr b="0" lang="en-US" sz="6000" spc="-1" strike="noStrike">
                  <a:latin typeface="Arial"/>
                </a:endParaRPr>
              </a:p>
            </p:txBody>
          </p:sp>
          <p:sp>
            <p:nvSpPr>
              <p:cNvPr id="342" name="CustomShape 28"/>
              <p:cNvSpPr/>
              <p:nvPr/>
            </p:nvSpPr>
            <p:spPr>
              <a:xfrm>
                <a:off x="4678200" y="2166120"/>
                <a:ext cx="1439640" cy="27936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343" name="CustomShape 29"/>
              <p:cNvSpPr/>
              <p:nvPr/>
            </p:nvSpPr>
            <p:spPr>
              <a:xfrm>
                <a:off x="6668640" y="2206440"/>
                <a:ext cx="1568520" cy="31248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344" name="CustomShape 30"/>
              <p:cNvSpPr/>
              <p:nvPr/>
            </p:nvSpPr>
            <p:spPr>
              <a:xfrm>
                <a:off x="8773560" y="2129040"/>
                <a:ext cx="1210320" cy="518400"/>
              </a:xfrm>
              <a:prstGeom prst="rightArrow">
                <a:avLst>
                  <a:gd name="adj1" fmla="val 50000"/>
                  <a:gd name="adj2" fmla="val 46635"/>
                </a:avLst>
              </a:prstGeom>
              <a:solidFill>
                <a:schemeClr val="accent4">
                  <a:lumMod val="50000"/>
                </a:schemeClr>
              </a:solidFill>
              <a:ln>
                <a:noFill/>
              </a:ln>
              <a:effectLst>
                <a:outerShdw algn="ctr" blurRad="57150" dir="5400000" dist="19050" rotWithShape="0">
                  <a:srgbClr val="000000">
                    <a:alpha val="63000"/>
                  </a:srgbClr>
                </a:outerShdw>
              </a:effectLst>
            </p:spPr>
            <p:style>
              <a:lnRef idx="0">
                <a:schemeClr val="accent1"/>
              </a:lnRef>
              <a:fillRef idx="3">
                <a:schemeClr val="accent1"/>
              </a:fillRef>
              <a:effectRef idx="3">
                <a:schemeClr val="accent1"/>
              </a:effectRef>
              <a:fontRef idx="minor"/>
            </p:style>
            <p:txBody>
              <a:bodyPr lIns="90000" rIns="90000" tIns="45000" bIns="45000" anchor="ctr"/>
              <a:p>
                <a:pPr algn="ctr">
                  <a:lnSpc>
                    <a:spcPct val="100000"/>
                  </a:lnSpc>
                </a:pPr>
                <a:r>
                  <a:rPr b="1" lang="en-US" sz="1200" spc="-1" strike="noStrike">
                    <a:solidFill>
                      <a:srgbClr val="ffffff"/>
                    </a:solidFill>
                    <a:latin typeface="Times New Roman"/>
                  </a:rPr>
                  <a:t>Ảnh Fusion</a:t>
                </a:r>
                <a:endParaRPr b="0" lang="en-US" sz="1200" spc="-1" strike="noStrike">
                  <a:latin typeface="Arial"/>
                </a:endParaRPr>
              </a:p>
            </p:txBody>
          </p:sp>
        </p:grpSp>
        <p:sp>
          <p:nvSpPr>
            <p:cNvPr id="345" name="CustomShape 31"/>
            <p:cNvSpPr/>
            <p:nvPr/>
          </p:nvSpPr>
          <p:spPr>
            <a:xfrm flipV="1">
              <a:off x="1870200" y="1539000"/>
              <a:ext cx="2314080" cy="1888560"/>
            </a:xfrm>
            <a:prstGeom prst="bentConnector3">
              <a:avLst>
                <a:gd name="adj1" fmla="val 3360"/>
              </a:avLst>
            </a:prstGeom>
            <a:noFill/>
            <a:ln w="152280">
              <a:solidFill>
                <a:srgbClr val="c00000"/>
              </a:solidFill>
              <a:tailEnd len="med" type="triangle" w="med"/>
            </a:ln>
          </p:spPr>
          <p:style>
            <a:lnRef idx="1">
              <a:schemeClr val="accent1"/>
            </a:lnRef>
            <a:fillRef idx="0">
              <a:schemeClr val="accent1"/>
            </a:fillRef>
            <a:effectRef idx="0">
              <a:schemeClr val="accent1"/>
            </a:effectRef>
            <a:fontRef idx="minor"/>
          </p:style>
        </p:sp>
      </p:grpSp>
    </p:spTree>
  </p:cSld>
  <p:timing>
    <p:tnLst>
      <p:par>
        <p:cTn id="282" dur="indefinite" restart="never" nodeType="tmRoot">
          <p:childTnLst>
            <p:seq>
              <p:cTn id="283" dur="indefinite" nodeType="mainSeq">
                <p:childTnLst>
                  <p:par>
                    <p:cTn id="284" fill="hold">
                      <p:stCondLst>
                        <p:cond delay="0"/>
                      </p:stCondLst>
                      <p:childTnLst>
                        <p:par>
                          <p:cTn id="285" fill="hold">
                            <p:stCondLst>
                              <p:cond delay="0"/>
                            </p:stCondLst>
                            <p:childTnLst>
                              <p:par>
                                <p:cTn id="286" nodeType="withEffect" fill="hold" presetClass="entr" presetID="16" presetSubtype="21">
                                  <p:stCondLst>
                                    <p:cond delay="0"/>
                                  </p:stCondLst>
                                  <p:childTnLst>
                                    <p:set>
                                      <p:cBhvr>
                                        <p:cTn id="287" dur="1" fill="hold">
                                          <p:stCondLst>
                                            <p:cond delay="0"/>
                                          </p:stCondLst>
                                        </p:cTn>
                                        <p:tgtEl>
                                          <p:spTgt spid="319"/>
                                        </p:tgtEl>
                                        <p:attrNameLst>
                                          <p:attrName>style.visibility</p:attrName>
                                        </p:attrNameLst>
                                      </p:cBhvr>
                                      <p:to>
                                        <p:strVal val="visible"/>
                                      </p:to>
                                    </p:set>
                                    <p:animEffect filter="barn(inVertical)" transition="in">
                                      <p:cBhvr additive="repl">
                                        <p:cTn id="288" dur="300"/>
                                        <p:tgtEl>
                                          <p:spTgt spid="3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1" name="CustomShape 1"/>
          <p:cNvSpPr/>
          <p:nvPr/>
        </p:nvSpPr>
        <p:spPr>
          <a:xfrm>
            <a:off x="3778560" y="201600"/>
            <a:ext cx="438336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ffffff"/>
                </a:solidFill>
                <a:latin typeface="Verdana"/>
                <a:ea typeface="Verdana"/>
              </a:rPr>
              <a:t>GIỚI THIỆU</a:t>
            </a:r>
            <a:endParaRPr b="0" lang="en-US" sz="3600" spc="-1" strike="noStrike">
              <a:latin typeface="Arial"/>
            </a:endParaRPr>
          </a:p>
        </p:txBody>
      </p:sp>
      <p:sp>
        <p:nvSpPr>
          <p:cNvPr id="92" name="CustomShape 2"/>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ffffff"/>
                </a:solidFill>
                <a:latin typeface="Arial"/>
              </a:rPr>
              <a:t>01</a:t>
            </a:r>
            <a:endParaRPr b="0" lang="en-US" sz="1800" spc="-1" strike="noStrike">
              <a:latin typeface="Arial"/>
            </a:endParaRPr>
          </a:p>
        </p:txBody>
      </p:sp>
      <p:sp>
        <p:nvSpPr>
          <p:cNvPr id="93" name="CustomShape 3"/>
          <p:cNvSpPr/>
          <p:nvPr/>
        </p:nvSpPr>
        <p:spPr>
          <a:xfrm>
            <a:off x="969840" y="1579680"/>
            <a:ext cx="1534320" cy="6998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4000" spc="-1" strike="noStrike">
                <a:solidFill>
                  <a:srgbClr val="1f497d"/>
                </a:solidFill>
                <a:latin typeface="Arial Black"/>
              </a:rPr>
              <a:t>1951</a:t>
            </a:r>
            <a:endParaRPr b="0" lang="en-US" sz="4000" spc="-1" strike="noStrike">
              <a:latin typeface="Arial"/>
            </a:endParaRPr>
          </a:p>
        </p:txBody>
      </p:sp>
      <p:sp>
        <p:nvSpPr>
          <p:cNvPr id="94" name="CustomShape 4"/>
          <p:cNvSpPr/>
          <p:nvPr/>
        </p:nvSpPr>
        <p:spPr>
          <a:xfrm>
            <a:off x="2532240" y="1626480"/>
            <a:ext cx="410112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1f497d"/>
                </a:solidFill>
                <a:latin typeface="Arial"/>
              </a:rPr>
              <a:t>UNIVAC I </a:t>
            </a:r>
            <a:r>
              <a:rPr b="0" lang="en-US" sz="1800" spc="-1" strike="noStrike">
                <a:solidFill>
                  <a:srgbClr val="1f497d"/>
                </a:solidFill>
                <a:latin typeface="Arial"/>
              </a:rPr>
              <a:t>: </a:t>
            </a:r>
            <a:r>
              <a:rPr b="1" lang="en-US" sz="2800" spc="-1" strike="noStrike">
                <a:solidFill>
                  <a:srgbClr val="1f497d"/>
                </a:solidFill>
                <a:latin typeface="Arial"/>
              </a:rPr>
              <a:t>0.015</a:t>
            </a:r>
            <a:r>
              <a:rPr b="0" lang="en-US" sz="1800" spc="-1" strike="noStrike">
                <a:solidFill>
                  <a:srgbClr val="1f497d"/>
                </a:solidFill>
                <a:latin typeface="Arial"/>
              </a:rPr>
              <a:t> thao tác mỗi </a:t>
            </a:r>
            <a:r>
              <a:rPr b="1" lang="en-US" sz="2800" spc="-1" strike="noStrike">
                <a:solidFill>
                  <a:srgbClr val="1f497d"/>
                </a:solidFill>
                <a:latin typeface="Arial"/>
              </a:rPr>
              <a:t>1</a:t>
            </a:r>
            <a:r>
              <a:rPr b="0" lang="en-US" sz="1800" spc="-1" strike="noStrike">
                <a:solidFill>
                  <a:srgbClr val="1f497d"/>
                </a:solidFill>
                <a:latin typeface="Arial"/>
              </a:rPr>
              <a:t> W</a:t>
            </a:r>
            <a:endParaRPr b="0" lang="en-US" sz="1800" spc="-1" strike="noStrike">
              <a:latin typeface="Arial"/>
            </a:endParaRPr>
          </a:p>
        </p:txBody>
      </p:sp>
      <p:sp>
        <p:nvSpPr>
          <p:cNvPr id="95" name="CustomShape 5"/>
          <p:cNvSpPr/>
          <p:nvPr/>
        </p:nvSpPr>
        <p:spPr>
          <a:xfrm>
            <a:off x="969840" y="3421080"/>
            <a:ext cx="1534320" cy="6998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4000" spc="-1" strike="noStrike">
                <a:solidFill>
                  <a:srgbClr val="1f497d"/>
                </a:solidFill>
                <a:latin typeface="Arial Black"/>
              </a:rPr>
              <a:t>2012</a:t>
            </a:r>
            <a:endParaRPr b="0" lang="en-US" sz="4000" spc="-1" strike="noStrike">
              <a:latin typeface="Arial"/>
            </a:endParaRPr>
          </a:p>
        </p:txBody>
      </p:sp>
      <p:pic>
        <p:nvPicPr>
          <p:cNvPr id="96" name="Picture 18" descr=""/>
          <p:cNvPicPr/>
          <p:nvPr/>
        </p:nvPicPr>
        <p:blipFill>
          <a:blip r:embed="rId2"/>
          <a:stretch/>
        </p:blipFill>
        <p:spPr>
          <a:xfrm>
            <a:off x="7856640" y="2870280"/>
            <a:ext cx="3620880" cy="2715840"/>
          </a:xfrm>
          <a:prstGeom prst="rect">
            <a:avLst/>
          </a:prstGeom>
          <a:ln>
            <a:noFill/>
          </a:ln>
        </p:spPr>
      </p:pic>
      <p:sp>
        <p:nvSpPr>
          <p:cNvPr id="97" name="CustomShape 6"/>
          <p:cNvSpPr/>
          <p:nvPr/>
        </p:nvSpPr>
        <p:spPr>
          <a:xfrm>
            <a:off x="978120" y="2598840"/>
            <a:ext cx="3375360" cy="51696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2800" spc="-1" strike="noStrike">
                <a:solidFill>
                  <a:srgbClr val="1f497d"/>
                </a:solidFill>
                <a:latin typeface="Arial"/>
              </a:rPr>
              <a:t>Sau một nửa thế kỷ!</a:t>
            </a:r>
            <a:endParaRPr b="0" lang="en-US" sz="2800" spc="-1" strike="noStrike">
              <a:latin typeface="Arial"/>
            </a:endParaRPr>
          </a:p>
        </p:txBody>
      </p:sp>
      <p:sp>
        <p:nvSpPr>
          <p:cNvPr id="98" name="CustomShape 7"/>
          <p:cNvSpPr/>
          <p:nvPr/>
        </p:nvSpPr>
        <p:spPr>
          <a:xfrm>
            <a:off x="2838960" y="3513240"/>
            <a:ext cx="625104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000000"/>
                </a:solidFill>
                <a:latin typeface="Arial"/>
              </a:rPr>
              <a:t>IBM Sequoia </a:t>
            </a:r>
            <a:r>
              <a:rPr b="0" lang="en-US" sz="2800" spc="-1" strike="noStrike">
                <a:solidFill>
                  <a:srgbClr val="000000"/>
                </a:solidFill>
                <a:latin typeface="Arial"/>
              </a:rPr>
              <a:t>: </a:t>
            </a:r>
            <a:r>
              <a:rPr b="1" lang="en-US" sz="2800" spc="-1" strike="noStrike">
                <a:solidFill>
                  <a:srgbClr val="000000"/>
                </a:solidFill>
                <a:latin typeface="Arial"/>
              </a:rPr>
              <a:t>2.5</a:t>
            </a:r>
            <a:r>
              <a:rPr b="0" lang="en-US" sz="2800" spc="-1" strike="noStrike">
                <a:solidFill>
                  <a:srgbClr val="000000"/>
                </a:solidFill>
                <a:latin typeface="Arial"/>
              </a:rPr>
              <a:t> tỷ thao tác mỗi </a:t>
            </a:r>
            <a:r>
              <a:rPr b="1" lang="en-US" sz="2800" spc="-1" strike="noStrike">
                <a:solidFill>
                  <a:srgbClr val="000000"/>
                </a:solidFill>
                <a:latin typeface="Arial"/>
              </a:rPr>
              <a:t>1</a:t>
            </a:r>
            <a:r>
              <a:rPr b="0" lang="en-US" sz="2800" spc="-1" strike="noStrike">
                <a:solidFill>
                  <a:srgbClr val="000000"/>
                </a:solidFill>
                <a:latin typeface="Arial"/>
              </a:rPr>
              <a:t> W</a:t>
            </a:r>
            <a:endParaRPr b="0" lang="en-US" sz="2800" spc="-1" strike="noStrike">
              <a:latin typeface="Arial"/>
            </a:endParaRPr>
          </a:p>
        </p:txBody>
      </p:sp>
      <p:sp>
        <p:nvSpPr>
          <p:cNvPr id="99" name="CustomShape 8"/>
          <p:cNvSpPr/>
          <p:nvPr/>
        </p:nvSpPr>
        <p:spPr>
          <a:xfrm>
            <a:off x="2953440" y="985320"/>
            <a:ext cx="581076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c00000"/>
                </a:solidFill>
                <a:latin typeface="Arial"/>
              </a:rPr>
              <a:t>HISTORY OF SUPERCOMPUTING</a:t>
            </a:r>
            <a:endParaRPr b="0" lang="en-US" sz="2800" spc="-1" strike="noStrike">
              <a:latin typeface="Arial"/>
            </a:endParaRPr>
          </a:p>
        </p:txBody>
      </p:sp>
    </p:spTree>
  </p:cSld>
  <p:timing>
    <p:tnLst>
      <p:par>
        <p:cTn id="3" dur="indefinite" restart="never" nodeType="tmRoot">
          <p:childTnLst>
            <p:seq>
              <p:cTn id="4" dur="indefinite" nodeType="mainSeq">
                <p:childTnLst>
                  <p:par>
                    <p:cTn id="5" fill="hold">
                      <p:stCondLst>
                        <p:cond delay="0"/>
                      </p:stCondLst>
                      <p:childTnLst>
                        <p:par>
                          <p:cTn id="6" fill="hold">
                            <p:stCondLst>
                              <p:cond delay="0"/>
                            </p:stCondLst>
                            <p:childTnLst>
                              <p:par>
                                <p:cTn id="7" nodeType="withEffect" fill="hold" presetClass="entr" presetID="10">
                                  <p:stCondLst>
                                    <p:cond delay="0"/>
                                  </p:stCondLst>
                                  <p:childTnLst>
                                    <p:set>
                                      <p:cBhvr>
                                        <p:cTn id="8" dur="1" fill="hold">
                                          <p:stCondLst>
                                            <p:cond delay="0"/>
                                          </p:stCondLst>
                                        </p:cTn>
                                        <p:tgtEl>
                                          <p:spTgt spid="93"/>
                                        </p:tgtEl>
                                        <p:attrNameLst>
                                          <p:attrName>style.visibility</p:attrName>
                                        </p:attrNameLst>
                                      </p:cBhvr>
                                      <p:to>
                                        <p:strVal val="visible"/>
                                      </p:to>
                                    </p:set>
                                    <p:animEffect filter="fade" transition="in">
                                      <p:cBhvr additive="repl">
                                        <p:cTn id="9" dur="300"/>
                                        <p:tgtEl>
                                          <p:spTgt spid="93"/>
                                        </p:tgtEl>
                                      </p:cBhvr>
                                    </p:animEffect>
                                  </p:childTnLst>
                                </p:cTn>
                              </p:par>
                            </p:childTnLst>
                          </p:cTn>
                        </p:par>
                      </p:childTnLst>
                    </p:cTn>
                  </p:par>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1" fill="hold">
                                          <p:stCondLst>
                                            <p:cond delay="0"/>
                                          </p:stCondLst>
                                        </p:cTn>
                                        <p:tgtEl>
                                          <p:spTgt spid="94"/>
                                        </p:tgtEl>
                                        <p:attrNameLst>
                                          <p:attrName>style.visibility</p:attrName>
                                        </p:attrNameLst>
                                      </p:cBhvr>
                                      <p:to>
                                        <p:strVal val="visible"/>
                                      </p:to>
                                    </p:set>
                                    <p:animEffect filter="fade" transition="in">
                                      <p:cBhvr additive="repl">
                                        <p:cTn id="14" dur="300"/>
                                        <p:tgtEl>
                                          <p:spTgt spid="94"/>
                                        </p:tgtEl>
                                      </p:cBhvr>
                                    </p:animEffect>
                                  </p:childTnLst>
                                </p:cTn>
                              </p:par>
                              <p:par>
                                <p:cTn id="15" nodeType="withEffect" fill="hold" presetClass="entr" presetID="10">
                                  <p:stCondLst>
                                    <p:cond delay="0"/>
                                  </p:stCondLst>
                                  <p:childTnLst>
                                    <p:set>
                                      <p:cBhvr>
                                        <p:cTn id="16" dur="1" fill="hold">
                                          <p:stCondLst>
                                            <p:cond delay="0"/>
                                          </p:stCondLst>
                                        </p:cTn>
                                        <p:tgtEl>
                                          <p:spTgt spid="96"/>
                                        </p:tgtEl>
                                        <p:attrNameLst>
                                          <p:attrName>style.visibility</p:attrName>
                                        </p:attrNameLst>
                                      </p:cBhvr>
                                      <p:to>
                                        <p:strVal val="visible"/>
                                      </p:to>
                                    </p:set>
                                    <p:animEffect filter="fade" transition="in">
                                      <p:cBhvr additive="repl">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nodeType="clickEffect" fill="hold" presetClass="exit" presetID="10">
                                  <p:stCondLst>
                                    <p:cond delay="0"/>
                                  </p:stCondLst>
                                  <p:childTnLst>
                                    <p:animEffect filter="fade" transition="out">
                                      <p:cBhvr additive="repl">
                                        <p:cTn id="21" dur="300"/>
                                        <p:tgtEl>
                                          <p:spTgt spid="93"/>
                                        </p:tgtEl>
                                      </p:cBhvr>
                                    </p:animEffect>
                                    <p:set>
                                      <p:cBhvr>
                                        <p:cTn id="22" dur="1" fill="hold">
                                          <p:stCondLst>
                                            <p:cond delay="299"/>
                                          </p:stCondLst>
                                        </p:cTn>
                                        <p:tgtEl>
                                          <p:spTgt spid="93"/>
                                        </p:tgtEl>
                                        <p:attrNameLst>
                                          <p:attrName>style.visibility</p:attrName>
                                        </p:attrNameLst>
                                      </p:cBhvr>
                                      <p:to>
                                        <p:strVal val="hidden"/>
                                      </p:to>
                                    </p:set>
                                  </p:childTnLst>
                                </p:cTn>
                              </p:par>
                              <p:par>
                                <p:cTn id="23" nodeType="withEffect" fill="hold" presetClass="exit" presetID="10">
                                  <p:stCondLst>
                                    <p:cond delay="0"/>
                                  </p:stCondLst>
                                  <p:childTnLst>
                                    <p:animEffect filter="fade" transition="out">
                                      <p:cBhvr additive="repl">
                                        <p:cTn id="24" dur="300"/>
                                        <p:tgtEl>
                                          <p:spTgt spid="94"/>
                                        </p:tgtEl>
                                      </p:cBhvr>
                                    </p:animEffect>
                                    <p:set>
                                      <p:cBhvr>
                                        <p:cTn id="25" dur="1" fill="hold">
                                          <p:stCondLst>
                                            <p:cond delay="299"/>
                                          </p:stCondLst>
                                        </p:cTn>
                                        <p:tgtEl>
                                          <p:spTgt spid="94"/>
                                        </p:tgtEl>
                                        <p:attrNameLst>
                                          <p:attrName>style.visibility</p:attrName>
                                        </p:attrNameLst>
                                      </p:cBhvr>
                                      <p:to>
                                        <p:strVal val="hidden"/>
                                      </p:to>
                                    </p:set>
                                  </p:childTnLst>
                                </p:cTn>
                              </p:par>
                              <p:par>
                                <p:cTn id="26" nodeType="withEffect" fill="hold" presetClass="exit" presetID="10">
                                  <p:stCondLst>
                                    <p:cond delay="0"/>
                                  </p:stCondLst>
                                  <p:childTnLst>
                                    <p:animEffect filter="fade" transition="out">
                                      <p:cBhvr additive="repl">
                                        <p:cTn id="27" dur="500"/>
                                        <p:tgtEl>
                                          <p:spTgt spid="96"/>
                                        </p:tgtEl>
                                      </p:cBhvr>
                                    </p:animEffect>
                                    <p:set>
                                      <p:cBhvr>
                                        <p:cTn id="28" dur="1" fill="hold">
                                          <p:stCondLst>
                                            <p:cond delay="499"/>
                                          </p:stCondLst>
                                        </p:cTn>
                                        <p:tgtEl>
                                          <p:spTgt spid="96"/>
                                        </p:tgtEl>
                                        <p:attrNameLst>
                                          <p:attrName>style.visibility</p:attrName>
                                        </p:attrNameLst>
                                      </p:cBhvr>
                                      <p:to>
                                        <p:strVal val="hidden"/>
                                      </p:to>
                                    </p:set>
                                  </p:childTnLst>
                                </p:cTn>
                              </p:par>
                            </p:childTnLst>
                          </p:cTn>
                        </p:par>
                        <p:par>
                          <p:cTn id="29" fill="hold">
                            <p:stCondLst>
                              <p:cond delay="500"/>
                            </p:stCondLst>
                            <p:childTnLst>
                              <p:par>
                                <p:cTn id="30" nodeType="afterEffect" fill="hold" presetClass="entr" presetID="10">
                                  <p:stCondLst>
                                    <p:cond delay="0"/>
                                  </p:stCondLst>
                                  <p:childTnLst>
                                    <p:set>
                                      <p:cBhvr>
                                        <p:cTn id="31" dur="1" fill="hold">
                                          <p:stCondLst>
                                            <p:cond delay="0"/>
                                          </p:stCondLst>
                                        </p:cTn>
                                        <p:tgtEl>
                                          <p:spTgt spid="97"/>
                                        </p:tgtEl>
                                        <p:attrNameLst>
                                          <p:attrName>style.visibility</p:attrName>
                                        </p:attrNameLst>
                                      </p:cBhvr>
                                      <p:to>
                                        <p:strVal val="visible"/>
                                      </p:to>
                                    </p:set>
                                    <p:animEffect filter="fade" transition="in">
                                      <p:cBhvr additive="repl">
                                        <p:cTn id="32" dur="500"/>
                                        <p:tgtEl>
                                          <p:spTgt spid="97"/>
                                        </p:tgtEl>
                                      </p:cBhvr>
                                    </p:animEffect>
                                  </p:childTnLst>
                                </p:cTn>
                              </p:par>
                            </p:childTnLst>
                          </p:cTn>
                        </p:par>
                        <p:par>
                          <p:cTn id="33" fill="hold">
                            <p:stCondLst>
                              <p:cond delay="1000"/>
                            </p:stCondLst>
                            <p:childTnLst>
                              <p:par>
                                <p:cTn id="34" nodeType="afterEffect" fill="hold" presetClass="entr" presetID="10">
                                  <p:stCondLst>
                                    <p:cond delay="700"/>
                                  </p:stCondLst>
                                  <p:childTnLst>
                                    <p:set>
                                      <p:cBhvr>
                                        <p:cTn id="35" dur="1" fill="hold">
                                          <p:stCondLst>
                                            <p:cond delay="0"/>
                                          </p:stCondLst>
                                        </p:cTn>
                                        <p:tgtEl>
                                          <p:spTgt spid="95"/>
                                        </p:tgtEl>
                                        <p:attrNameLst>
                                          <p:attrName>style.visibility</p:attrName>
                                        </p:attrNameLst>
                                      </p:cBhvr>
                                      <p:to>
                                        <p:strVal val="visible"/>
                                      </p:to>
                                    </p:set>
                                    <p:animEffect filter="fade" transition="in">
                                      <p:cBhvr additive="repl">
                                        <p:cTn id="36" dur="7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0">
                                  <p:stCondLst>
                                    <p:cond delay="0"/>
                                  </p:stCondLst>
                                  <p:childTnLst>
                                    <p:set>
                                      <p:cBhvr>
                                        <p:cTn id="40" dur="1" fill="hold">
                                          <p:stCondLst>
                                            <p:cond delay="0"/>
                                          </p:stCondLst>
                                        </p:cTn>
                                        <p:tgtEl>
                                          <p:spTgt spid="98"/>
                                        </p:tgtEl>
                                        <p:attrNameLst>
                                          <p:attrName>style.visibility</p:attrName>
                                        </p:attrNameLst>
                                      </p:cBhvr>
                                      <p:to>
                                        <p:strVal val="visible"/>
                                      </p:to>
                                    </p:set>
                                    <p:animEffect filter="fade" transition="in">
                                      <p:cBhvr additive="repl">
                                        <p:cTn id="41" dur="300"/>
                                        <p:tgtEl>
                                          <p:spTgt spid="9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46" name="Picture 5" descr=""/>
          <p:cNvPicPr/>
          <p:nvPr/>
        </p:nvPicPr>
        <p:blipFill>
          <a:blip r:embed="rId2"/>
          <a:stretch/>
        </p:blipFill>
        <p:spPr>
          <a:xfrm>
            <a:off x="0" y="0"/>
            <a:ext cx="1521720" cy="1070280"/>
          </a:xfrm>
          <a:prstGeom prst="rect">
            <a:avLst/>
          </a:prstGeom>
          <a:ln>
            <a:noFill/>
          </a:ln>
        </p:spPr>
      </p:pic>
      <p:sp>
        <p:nvSpPr>
          <p:cNvPr id="347" name="CustomShape 1"/>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48" name="CustomShape 2"/>
          <p:cNvSpPr/>
          <p:nvPr/>
        </p:nvSpPr>
        <p:spPr>
          <a:xfrm>
            <a:off x="1310400" y="132084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pic>
        <p:nvPicPr>
          <p:cNvPr id="349" name="Picture 2" descr=""/>
          <p:cNvPicPr/>
          <p:nvPr/>
        </p:nvPicPr>
        <p:blipFill>
          <a:blip r:embed="rId3"/>
          <a:stretch/>
        </p:blipFill>
        <p:spPr>
          <a:xfrm>
            <a:off x="2970000" y="1905480"/>
            <a:ext cx="6533280" cy="4851720"/>
          </a:xfrm>
          <a:prstGeom prst="rect">
            <a:avLst/>
          </a:prstGeom>
          <a:ln>
            <a:noFill/>
          </a:ln>
        </p:spPr>
      </p:pic>
      <p:sp>
        <p:nvSpPr>
          <p:cNvPr id="350" name="CustomShape 3"/>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19</a:t>
            </a:r>
            <a:endParaRPr b="0" lang="en-US" sz="1800" spc="-1" strike="noStrike">
              <a:latin typeface="Arial"/>
            </a:endParaRPr>
          </a:p>
        </p:txBody>
      </p:sp>
    </p:spTree>
  </p:cSld>
  <p:timing>
    <p:tnLst>
      <p:par>
        <p:cTn id="289" dur="indefinite" restart="never" nodeType="tmRoot">
          <p:childTnLst>
            <p:seq>
              <p:cTn id="29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51" name="Picture 5" descr=""/>
          <p:cNvPicPr/>
          <p:nvPr/>
        </p:nvPicPr>
        <p:blipFill>
          <a:blip r:embed="rId2"/>
          <a:stretch/>
        </p:blipFill>
        <p:spPr>
          <a:xfrm>
            <a:off x="0" y="0"/>
            <a:ext cx="1521720" cy="1070280"/>
          </a:xfrm>
          <a:prstGeom prst="rect">
            <a:avLst/>
          </a:prstGeom>
          <a:ln>
            <a:noFill/>
          </a:ln>
        </p:spPr>
      </p:pic>
      <p:sp>
        <p:nvSpPr>
          <p:cNvPr id="352" name="CustomShape 1"/>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53" name="CustomShape 2"/>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sp>
        <p:nvSpPr>
          <p:cNvPr id="354" name="CustomShape 3"/>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20</a:t>
            </a:r>
            <a:endParaRPr b="0" lang="en-US" sz="1800" spc="-1" strike="noStrike">
              <a:latin typeface="Arial"/>
            </a:endParaRPr>
          </a:p>
        </p:txBody>
      </p:sp>
      <p:pic>
        <p:nvPicPr>
          <p:cNvPr id="355" name="Picture 7" descr=""/>
          <p:cNvPicPr/>
          <p:nvPr/>
        </p:nvPicPr>
        <p:blipFill>
          <a:blip r:embed="rId3"/>
          <a:stretch/>
        </p:blipFill>
        <p:spPr>
          <a:xfrm>
            <a:off x="1214280" y="2504880"/>
            <a:ext cx="10369440" cy="3583080"/>
          </a:xfrm>
          <a:prstGeom prst="rect">
            <a:avLst/>
          </a:prstGeom>
          <a:ln>
            <a:noFill/>
          </a:ln>
        </p:spPr>
      </p:pic>
    </p:spTree>
  </p:cSld>
  <p:timing>
    <p:tnLst>
      <p:par>
        <p:cTn id="291" dur="indefinite" restart="never" nodeType="tmRoot">
          <p:childTnLst>
            <p:seq>
              <p:cTn id="292" dur="indefinite" nodeType="mainSeq">
                <p:childTnLst>
                  <p:par>
                    <p:cTn id="293" fill="hold">
                      <p:stCondLst>
                        <p:cond delay="0"/>
                      </p:stCondLst>
                      <p:childTnLst>
                        <p:par>
                          <p:cTn id="294" fill="hold">
                            <p:stCondLst>
                              <p:cond delay="0"/>
                            </p:stCondLst>
                            <p:childTnLst>
                              <p:par>
                                <p:cTn id="295" nodeType="withEffect" fill="hold" presetClass="entr" presetID="22" presetSubtype="4">
                                  <p:stCondLst>
                                    <p:cond delay="0"/>
                                  </p:stCondLst>
                                  <p:childTnLst>
                                    <p:set>
                                      <p:cBhvr>
                                        <p:cTn id="296" dur="1" fill="hold">
                                          <p:stCondLst>
                                            <p:cond delay="0"/>
                                          </p:stCondLst>
                                        </p:cTn>
                                        <p:tgtEl>
                                          <p:spTgt spid="355"/>
                                        </p:tgtEl>
                                        <p:attrNameLst>
                                          <p:attrName>style.visibility</p:attrName>
                                        </p:attrNameLst>
                                      </p:cBhvr>
                                      <p:to>
                                        <p:strVal val="visible"/>
                                      </p:to>
                                    </p:set>
                                    <p:animEffect filter="wipe(down)" transition="in">
                                      <p:cBhvr additive="repl">
                                        <p:cTn id="297" dur="300"/>
                                        <p:tgtEl>
                                          <p:spTgt spid="3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56" name="Picture 5" descr=""/>
          <p:cNvPicPr/>
          <p:nvPr/>
        </p:nvPicPr>
        <p:blipFill>
          <a:blip r:embed="rId2"/>
          <a:stretch/>
        </p:blipFill>
        <p:spPr>
          <a:xfrm>
            <a:off x="0" y="0"/>
            <a:ext cx="1521720" cy="1070280"/>
          </a:xfrm>
          <a:prstGeom prst="rect">
            <a:avLst/>
          </a:prstGeom>
          <a:ln>
            <a:noFill/>
          </a:ln>
        </p:spPr>
      </p:pic>
      <p:sp>
        <p:nvSpPr>
          <p:cNvPr id="357" name="CustomShape 1"/>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58" name="CustomShape 2"/>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pic>
        <p:nvPicPr>
          <p:cNvPr id="359" name="Picture 6" descr=""/>
          <p:cNvPicPr/>
          <p:nvPr/>
        </p:nvPicPr>
        <p:blipFill>
          <a:blip r:embed="rId3"/>
          <a:stretch/>
        </p:blipFill>
        <p:spPr>
          <a:xfrm>
            <a:off x="1210320" y="2207160"/>
            <a:ext cx="5800320" cy="4562280"/>
          </a:xfrm>
          <a:prstGeom prst="rect">
            <a:avLst/>
          </a:prstGeom>
          <a:ln>
            <a:noFill/>
          </a:ln>
        </p:spPr>
      </p:pic>
      <p:sp>
        <p:nvSpPr>
          <p:cNvPr id="360" name="CustomShape 3"/>
          <p:cNvSpPr/>
          <p:nvPr/>
        </p:nvSpPr>
        <p:spPr>
          <a:xfrm>
            <a:off x="6201720" y="5800680"/>
            <a:ext cx="413892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2060"/>
                </a:solidFill>
                <a:latin typeface="Arial"/>
              </a:rPr>
              <a:t>Khối tính toán kết hợp thông tin ảnh</a:t>
            </a:r>
            <a:endParaRPr b="0" lang="en-US" sz="1800" spc="-1" strike="noStrike">
              <a:latin typeface="Arial"/>
            </a:endParaRPr>
          </a:p>
        </p:txBody>
      </p:sp>
      <p:sp>
        <p:nvSpPr>
          <p:cNvPr id="361"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21</a:t>
            </a:r>
            <a:endParaRPr b="0" lang="en-US" sz="1800" spc="-1" strike="noStrike">
              <a:latin typeface="Arial"/>
            </a:endParaRPr>
          </a:p>
        </p:txBody>
      </p:sp>
    </p:spTree>
  </p:cSld>
  <p:timing>
    <p:tnLst>
      <p:par>
        <p:cTn id="298" dur="indefinite" restart="never" nodeType="tmRoot">
          <p:childTnLst>
            <p:seq>
              <p:cTn id="299" dur="indefinite" nodeType="mainSeq">
                <p:childTnLst>
                  <p:par>
                    <p:cTn id="300" fill="hold">
                      <p:stCondLst>
                        <p:cond delay="0"/>
                      </p:stCondLst>
                      <p:childTnLst>
                        <p:par>
                          <p:cTn id="301" fill="hold">
                            <p:stCondLst>
                              <p:cond delay="0"/>
                            </p:stCondLst>
                            <p:childTnLst>
                              <p:par>
                                <p:cTn id="302" nodeType="withEffect" fill="hold" presetClass="entr" presetID="16" presetSubtype="21">
                                  <p:stCondLst>
                                    <p:cond delay="0"/>
                                  </p:stCondLst>
                                  <p:childTnLst>
                                    <p:set>
                                      <p:cBhvr>
                                        <p:cTn id="303" dur="1" fill="hold">
                                          <p:stCondLst>
                                            <p:cond delay="0"/>
                                          </p:stCondLst>
                                        </p:cTn>
                                        <p:tgtEl>
                                          <p:spTgt spid="359"/>
                                        </p:tgtEl>
                                        <p:attrNameLst>
                                          <p:attrName>style.visibility</p:attrName>
                                        </p:attrNameLst>
                                      </p:cBhvr>
                                      <p:to>
                                        <p:strVal val="visible"/>
                                      </p:to>
                                    </p:set>
                                    <p:animEffect filter="barn(inVertical)" transition="in">
                                      <p:cBhvr additive="repl">
                                        <p:cTn id="304" dur="300"/>
                                        <p:tgtEl>
                                          <p:spTgt spid="359"/>
                                        </p:tgtEl>
                                      </p:cBhvr>
                                    </p:animEffect>
                                  </p:childTnLst>
                                </p:cTn>
                              </p:par>
                              <p:par>
                                <p:cTn id="305" nodeType="withEffect" fill="hold" presetClass="entr" presetID="42">
                                  <p:stCondLst>
                                    <p:cond delay="0"/>
                                  </p:stCondLst>
                                  <p:childTnLst>
                                    <p:set>
                                      <p:cBhvr>
                                        <p:cTn id="306" dur="1" fill="hold">
                                          <p:stCondLst>
                                            <p:cond delay="0"/>
                                          </p:stCondLst>
                                        </p:cTn>
                                        <p:tgtEl>
                                          <p:spTgt spid="360"/>
                                        </p:tgtEl>
                                        <p:attrNameLst>
                                          <p:attrName>style.visibility</p:attrName>
                                        </p:attrNameLst>
                                      </p:cBhvr>
                                      <p:to>
                                        <p:strVal val="visible"/>
                                      </p:to>
                                    </p:set>
                                    <p:animEffect filter="fade" transition="in">
                                      <p:cBhvr additive="repl">
                                        <p:cTn id="307" dur="300"/>
                                        <p:tgtEl>
                                          <p:spTgt spid="360"/>
                                        </p:tgtEl>
                                      </p:cBhvr>
                                    </p:animEffect>
                                    <p:anim calcmode="lin" valueType="num">
                                      <p:cBhvr additive="repl">
                                        <p:cTn id="308" dur="300" fill="hold"/>
                                        <p:tgtEl>
                                          <p:spTgt spid="360"/>
                                        </p:tgtEl>
                                        <p:attrNameLst>
                                          <p:attrName>ppt_x</p:attrName>
                                        </p:attrNameLst>
                                      </p:cBhvr>
                                      <p:tavLst>
                                        <p:tav tm="0">
                                          <p:val>
                                            <p:strVal val="#ppt_x"/>
                                          </p:val>
                                        </p:tav>
                                        <p:tav tm="100000">
                                          <p:val>
                                            <p:strVal val="#ppt_x"/>
                                          </p:val>
                                        </p:tav>
                                      </p:tavLst>
                                    </p:anim>
                                    <p:anim calcmode="lin" valueType="num">
                                      <p:cBhvr additive="repl">
                                        <p:cTn id="309" dur="300" fill="hold"/>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62" name="Picture 5" descr=""/>
          <p:cNvPicPr/>
          <p:nvPr/>
        </p:nvPicPr>
        <p:blipFill>
          <a:blip r:embed="rId2"/>
          <a:stretch/>
        </p:blipFill>
        <p:spPr>
          <a:xfrm>
            <a:off x="0" y="0"/>
            <a:ext cx="1521720" cy="1070280"/>
          </a:xfrm>
          <a:prstGeom prst="rect">
            <a:avLst/>
          </a:prstGeom>
          <a:ln>
            <a:noFill/>
          </a:ln>
        </p:spPr>
      </p:pic>
      <p:sp>
        <p:nvSpPr>
          <p:cNvPr id="363" name="CustomShape 1"/>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64" name="CustomShape 2"/>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sp>
        <p:nvSpPr>
          <p:cNvPr id="365" name="CustomShape 3"/>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22</a:t>
            </a:r>
            <a:endParaRPr b="0" lang="en-US" sz="1800" spc="-1" strike="noStrike">
              <a:latin typeface="Arial"/>
            </a:endParaRPr>
          </a:p>
        </p:txBody>
      </p:sp>
      <p:pic>
        <p:nvPicPr>
          <p:cNvPr id="366" name="Picture 9" descr=""/>
          <p:cNvPicPr/>
          <p:nvPr/>
        </p:nvPicPr>
        <p:blipFill>
          <a:blip r:embed="rId3"/>
          <a:stretch/>
        </p:blipFill>
        <p:spPr>
          <a:xfrm>
            <a:off x="1210320" y="1931400"/>
            <a:ext cx="9193680" cy="4899960"/>
          </a:xfrm>
          <a:prstGeom prst="rect">
            <a:avLst/>
          </a:prstGeom>
          <a:ln>
            <a:noFill/>
          </a:ln>
        </p:spPr>
      </p:pic>
      <p:sp>
        <p:nvSpPr>
          <p:cNvPr id="367" name="CustomShape 4"/>
          <p:cNvSpPr/>
          <p:nvPr/>
        </p:nvSpPr>
        <p:spPr>
          <a:xfrm>
            <a:off x="6176160" y="5457960"/>
            <a:ext cx="517680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2060"/>
                </a:solidFill>
                <a:latin typeface="Arial"/>
              </a:rPr>
              <a:t>Bên trong các khối decomposition</a:t>
            </a:r>
            <a:endParaRPr b="0" lang="en-US" sz="2400" spc="-1" strike="noStrike">
              <a:latin typeface="Arial"/>
            </a:endParaRPr>
          </a:p>
        </p:txBody>
      </p:sp>
    </p:spTree>
  </p:cSld>
  <p:timing>
    <p:tnLst>
      <p:par>
        <p:cTn id="310" dur="indefinite" restart="never" nodeType="tmRoot">
          <p:childTnLst>
            <p:seq>
              <p:cTn id="311" dur="indefinite" nodeType="mainSeq">
                <p:childTnLst>
                  <p:par>
                    <p:cTn id="312" fill="hold">
                      <p:stCondLst>
                        <p:cond delay="0"/>
                      </p:stCondLst>
                      <p:childTnLst>
                        <p:par>
                          <p:cTn id="313" fill="hold">
                            <p:stCondLst>
                              <p:cond delay="0"/>
                            </p:stCondLst>
                            <p:childTnLst>
                              <p:par>
                                <p:cTn id="314" nodeType="withEffect" fill="hold" presetClass="entr" presetID="6" presetSubtype="16">
                                  <p:stCondLst>
                                    <p:cond delay="0"/>
                                  </p:stCondLst>
                                  <p:childTnLst>
                                    <p:set>
                                      <p:cBhvr>
                                        <p:cTn id="315" dur="1" fill="hold">
                                          <p:stCondLst>
                                            <p:cond delay="0"/>
                                          </p:stCondLst>
                                        </p:cTn>
                                        <p:tgtEl>
                                          <p:spTgt spid="366"/>
                                        </p:tgtEl>
                                        <p:attrNameLst>
                                          <p:attrName>style.visibility</p:attrName>
                                        </p:attrNameLst>
                                      </p:cBhvr>
                                      <p:to>
                                        <p:strVal val="visible"/>
                                      </p:to>
                                    </p:set>
                                    <p:animEffect filter="circle(in)" transition="in">
                                      <p:cBhvr additive="repl">
                                        <p:cTn id="316" dur="300"/>
                                        <p:tgtEl>
                                          <p:spTgt spid="366"/>
                                        </p:tgtEl>
                                      </p:cBhvr>
                                    </p:animEffect>
                                  </p:childTnLst>
                                </p:cTn>
                              </p:par>
                              <p:par>
                                <p:cTn id="317" nodeType="withEffect" fill="hold" presetClass="entr" presetID="42">
                                  <p:stCondLst>
                                    <p:cond delay="0"/>
                                  </p:stCondLst>
                                  <p:childTnLst>
                                    <p:set>
                                      <p:cBhvr>
                                        <p:cTn id="318" dur="1" fill="hold">
                                          <p:stCondLst>
                                            <p:cond delay="0"/>
                                          </p:stCondLst>
                                        </p:cTn>
                                        <p:tgtEl>
                                          <p:spTgt spid="367"/>
                                        </p:tgtEl>
                                        <p:attrNameLst>
                                          <p:attrName>style.visibility</p:attrName>
                                        </p:attrNameLst>
                                      </p:cBhvr>
                                      <p:to>
                                        <p:strVal val="visible"/>
                                      </p:to>
                                    </p:set>
                                    <p:animEffect filter="fade" transition="in">
                                      <p:cBhvr additive="repl">
                                        <p:cTn id="319" dur="300"/>
                                        <p:tgtEl>
                                          <p:spTgt spid="367"/>
                                        </p:tgtEl>
                                      </p:cBhvr>
                                    </p:animEffect>
                                    <p:anim calcmode="lin" valueType="num">
                                      <p:cBhvr additive="repl">
                                        <p:cTn id="320" dur="300" fill="hold"/>
                                        <p:tgtEl>
                                          <p:spTgt spid="367"/>
                                        </p:tgtEl>
                                        <p:attrNameLst>
                                          <p:attrName>ppt_x</p:attrName>
                                        </p:attrNameLst>
                                      </p:cBhvr>
                                      <p:tavLst>
                                        <p:tav tm="0">
                                          <p:val>
                                            <p:strVal val="#ppt_x"/>
                                          </p:val>
                                        </p:tav>
                                        <p:tav tm="100000">
                                          <p:val>
                                            <p:strVal val="#ppt_x"/>
                                          </p:val>
                                        </p:tav>
                                      </p:tavLst>
                                    </p:anim>
                                    <p:anim calcmode="lin" valueType="num">
                                      <p:cBhvr additive="repl">
                                        <p:cTn id="321" dur="300" fill="hold"/>
                                        <p:tgtEl>
                                          <p:spTgt spid="367"/>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8"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369" name="Picture 5" descr=""/>
          <p:cNvPicPr/>
          <p:nvPr/>
        </p:nvPicPr>
        <p:blipFill>
          <a:blip r:embed="rId2"/>
          <a:stretch/>
        </p:blipFill>
        <p:spPr>
          <a:xfrm>
            <a:off x="0" y="0"/>
            <a:ext cx="1521720" cy="1070280"/>
          </a:xfrm>
          <a:prstGeom prst="rect">
            <a:avLst/>
          </a:prstGeom>
          <a:ln>
            <a:noFill/>
          </a:ln>
        </p:spPr>
      </p:pic>
      <p:sp>
        <p:nvSpPr>
          <p:cNvPr id="370"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71"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pic>
        <p:nvPicPr>
          <p:cNvPr id="372" name="Picture 3" descr=""/>
          <p:cNvPicPr/>
          <p:nvPr/>
        </p:nvPicPr>
        <p:blipFill>
          <a:blip r:embed="rId3"/>
          <a:stretch/>
        </p:blipFill>
        <p:spPr>
          <a:xfrm>
            <a:off x="1210320" y="1931400"/>
            <a:ext cx="5772600" cy="4524480"/>
          </a:xfrm>
          <a:prstGeom prst="rect">
            <a:avLst/>
          </a:prstGeom>
          <a:ln>
            <a:noFill/>
          </a:ln>
        </p:spPr>
      </p:pic>
      <p:sp>
        <p:nvSpPr>
          <p:cNvPr id="373" name="CustomShape 4"/>
          <p:cNvSpPr/>
          <p:nvPr/>
        </p:nvSpPr>
        <p:spPr>
          <a:xfrm>
            <a:off x="6926400" y="5918400"/>
            <a:ext cx="136368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2060"/>
                </a:solidFill>
                <a:latin typeface="Arial"/>
              </a:rPr>
              <a:t>Line buffer</a:t>
            </a:r>
            <a:endParaRPr b="0" lang="en-US" sz="1800" spc="-1" strike="noStrike">
              <a:latin typeface="Arial"/>
            </a:endParaRPr>
          </a:p>
        </p:txBody>
      </p:sp>
      <p:pic>
        <p:nvPicPr>
          <p:cNvPr id="374" name="Picture 8" descr=""/>
          <p:cNvPicPr/>
          <p:nvPr/>
        </p:nvPicPr>
        <p:blipFill>
          <a:blip r:embed="rId4"/>
          <a:stretch/>
        </p:blipFill>
        <p:spPr>
          <a:xfrm>
            <a:off x="1210320" y="1963800"/>
            <a:ext cx="9421200" cy="4276800"/>
          </a:xfrm>
          <a:prstGeom prst="rect">
            <a:avLst/>
          </a:prstGeom>
          <a:ln>
            <a:noFill/>
          </a:ln>
        </p:spPr>
      </p:pic>
      <p:sp>
        <p:nvSpPr>
          <p:cNvPr id="375" name="CustomShape 5"/>
          <p:cNvSpPr/>
          <p:nvPr/>
        </p:nvSpPr>
        <p:spPr>
          <a:xfrm>
            <a:off x="7077960" y="6265080"/>
            <a:ext cx="172188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2060"/>
                </a:solidFill>
                <a:latin typeface="Arial"/>
              </a:rPr>
              <a:t>Khối tính toán</a:t>
            </a:r>
            <a:endParaRPr b="0" lang="en-US" sz="1800" spc="-1" strike="noStrike">
              <a:latin typeface="Arial"/>
            </a:endParaRPr>
          </a:p>
        </p:txBody>
      </p:sp>
      <p:sp>
        <p:nvSpPr>
          <p:cNvPr id="376" name="CustomShape 6"/>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23</a:t>
            </a:r>
            <a:endParaRPr b="0" lang="en-US" sz="1800" spc="-1" strike="noStrike">
              <a:latin typeface="Arial"/>
            </a:endParaRPr>
          </a:p>
        </p:txBody>
      </p:sp>
    </p:spTree>
  </p:cSld>
  <p:timing>
    <p:tnLst>
      <p:par>
        <p:cTn id="322" dur="indefinite" restart="never" nodeType="tmRoot">
          <p:childTnLst>
            <p:seq>
              <p:cTn id="323" dur="indefinite" nodeType="mainSeq">
                <p:childTnLst>
                  <p:par>
                    <p:cTn id="324" fill="hold">
                      <p:stCondLst>
                        <p:cond delay="0"/>
                      </p:stCondLst>
                      <p:childTnLst>
                        <p:par>
                          <p:cTn id="325" fill="hold">
                            <p:stCondLst>
                              <p:cond delay="0"/>
                            </p:stCondLst>
                            <p:childTnLst>
                              <p:par>
                                <p:cTn id="326" nodeType="withEffect" fill="hold" presetClass="entr" presetID="42">
                                  <p:stCondLst>
                                    <p:cond delay="0"/>
                                  </p:stCondLst>
                                  <p:childTnLst>
                                    <p:set>
                                      <p:cBhvr>
                                        <p:cTn id="327" dur="1" fill="hold">
                                          <p:stCondLst>
                                            <p:cond delay="0"/>
                                          </p:stCondLst>
                                        </p:cTn>
                                        <p:tgtEl>
                                          <p:spTgt spid="373"/>
                                        </p:tgtEl>
                                        <p:attrNameLst>
                                          <p:attrName>style.visibility</p:attrName>
                                        </p:attrNameLst>
                                      </p:cBhvr>
                                      <p:to>
                                        <p:strVal val="visible"/>
                                      </p:to>
                                    </p:set>
                                    <p:animEffect filter="fade" transition="in">
                                      <p:cBhvr additive="repl">
                                        <p:cTn id="328" dur="300"/>
                                        <p:tgtEl>
                                          <p:spTgt spid="373"/>
                                        </p:tgtEl>
                                      </p:cBhvr>
                                    </p:animEffect>
                                    <p:anim calcmode="lin" valueType="num">
                                      <p:cBhvr additive="repl">
                                        <p:cTn id="329" dur="300" fill="hold"/>
                                        <p:tgtEl>
                                          <p:spTgt spid="373"/>
                                        </p:tgtEl>
                                        <p:attrNameLst>
                                          <p:attrName>ppt_x</p:attrName>
                                        </p:attrNameLst>
                                      </p:cBhvr>
                                      <p:tavLst>
                                        <p:tav tm="0">
                                          <p:val>
                                            <p:strVal val="#ppt_x"/>
                                          </p:val>
                                        </p:tav>
                                        <p:tav tm="100000">
                                          <p:val>
                                            <p:strVal val="#ppt_x"/>
                                          </p:val>
                                        </p:tav>
                                      </p:tavLst>
                                    </p:anim>
                                    <p:anim calcmode="lin" valueType="num">
                                      <p:cBhvr additive="repl">
                                        <p:cTn id="330" dur="300" fill="hold"/>
                                        <p:tgtEl>
                                          <p:spTgt spid="373"/>
                                        </p:tgtEl>
                                        <p:attrNameLst>
                                          <p:attrName>ppt_y</p:attrName>
                                        </p:attrNameLst>
                                      </p:cBhvr>
                                      <p:tavLst>
                                        <p:tav tm="0">
                                          <p:val>
                                            <p:strVal val="#ppt_y+.1"/>
                                          </p:val>
                                        </p:tav>
                                        <p:tav tm="100000">
                                          <p:val>
                                            <p:strVal val="#ppt_y"/>
                                          </p:val>
                                        </p:tav>
                                      </p:tavLst>
                                    </p:anim>
                                  </p:childTnLst>
                                </p:cTn>
                              </p:par>
                            </p:childTnLst>
                          </p:cTn>
                        </p:par>
                      </p:childTnLst>
                    </p:cTn>
                  </p:par>
                  <p:par>
                    <p:cTn id="331" fill="hold">
                      <p:stCondLst>
                        <p:cond delay="indefinite"/>
                      </p:stCondLst>
                      <p:childTnLst>
                        <p:par>
                          <p:cTn id="332" fill="hold">
                            <p:stCondLst>
                              <p:cond delay="0"/>
                            </p:stCondLst>
                            <p:childTnLst>
                              <p:par>
                                <p:cTn id="333" nodeType="clickEffect" fill="hold" presetClass="exit" presetID="1">
                                  <p:stCondLst>
                                    <p:cond delay="0"/>
                                  </p:stCondLst>
                                  <p:childTnLst>
                                    <p:set>
                                      <p:cBhvr>
                                        <p:cTn id="334" dur="1" fill="hold">
                                          <p:stCondLst>
                                            <p:cond delay="0"/>
                                          </p:stCondLst>
                                        </p:cTn>
                                        <p:tgtEl>
                                          <p:spTgt spid="372"/>
                                        </p:tgtEl>
                                        <p:attrNameLst>
                                          <p:attrName>style.visibility</p:attrName>
                                        </p:attrNameLst>
                                      </p:cBhvr>
                                      <p:to>
                                        <p:strVal val="hidden"/>
                                      </p:to>
                                    </p:set>
                                  </p:childTnLst>
                                </p:cTn>
                              </p:par>
                              <p:par>
                                <p:cTn id="335" nodeType="withEffect" fill="hold" presetClass="entr" presetID="6" presetSubtype="16">
                                  <p:stCondLst>
                                    <p:cond delay="0"/>
                                  </p:stCondLst>
                                  <p:childTnLst>
                                    <p:set>
                                      <p:cBhvr>
                                        <p:cTn id="336" dur="1" fill="hold">
                                          <p:stCondLst>
                                            <p:cond delay="0"/>
                                          </p:stCondLst>
                                        </p:cTn>
                                        <p:tgtEl>
                                          <p:spTgt spid="374"/>
                                        </p:tgtEl>
                                        <p:attrNameLst>
                                          <p:attrName>style.visibility</p:attrName>
                                        </p:attrNameLst>
                                      </p:cBhvr>
                                      <p:to>
                                        <p:strVal val="visible"/>
                                      </p:to>
                                    </p:set>
                                    <p:animEffect filter="circle(in)" transition="in">
                                      <p:cBhvr additive="repl">
                                        <p:cTn id="337" dur="300"/>
                                        <p:tgtEl>
                                          <p:spTgt spid="374"/>
                                        </p:tgtEl>
                                      </p:cBhvr>
                                    </p:animEffect>
                                  </p:childTnLst>
                                </p:cTn>
                              </p:par>
                              <p:par>
                                <p:cTn id="338" nodeType="withEffect" fill="hold" presetClass="entr" presetID="22" presetSubtype="4">
                                  <p:stCondLst>
                                    <p:cond delay="0"/>
                                  </p:stCondLst>
                                  <p:childTnLst>
                                    <p:set>
                                      <p:cBhvr>
                                        <p:cTn id="339" dur="1" fill="hold">
                                          <p:stCondLst>
                                            <p:cond delay="0"/>
                                          </p:stCondLst>
                                        </p:cTn>
                                        <p:tgtEl>
                                          <p:spTgt spid="375"/>
                                        </p:tgtEl>
                                        <p:attrNameLst>
                                          <p:attrName>style.visibility</p:attrName>
                                        </p:attrNameLst>
                                      </p:cBhvr>
                                      <p:to>
                                        <p:strVal val="visible"/>
                                      </p:to>
                                    </p:set>
                                    <p:animEffect filter="wipe(down)" transition="in">
                                      <p:cBhvr additive="repl">
                                        <p:cTn id="340" dur="300"/>
                                        <p:tgtEl>
                                          <p:spTgt spid="3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77"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378" name="Picture 5" descr=""/>
          <p:cNvPicPr/>
          <p:nvPr/>
        </p:nvPicPr>
        <p:blipFill>
          <a:blip r:embed="rId2"/>
          <a:stretch/>
        </p:blipFill>
        <p:spPr>
          <a:xfrm>
            <a:off x="0" y="0"/>
            <a:ext cx="1521720" cy="1070280"/>
          </a:xfrm>
          <a:prstGeom prst="rect">
            <a:avLst/>
          </a:prstGeom>
          <a:ln>
            <a:noFill/>
          </a:ln>
        </p:spPr>
      </p:pic>
      <p:sp>
        <p:nvSpPr>
          <p:cNvPr id="379"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80"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graphicFrame>
        <p:nvGraphicFramePr>
          <p:cNvPr id="381" name="Table 4"/>
          <p:cNvGraphicFramePr/>
          <p:nvPr/>
        </p:nvGraphicFramePr>
        <p:xfrm>
          <a:off x="1919880" y="3127320"/>
          <a:ext cx="2949480" cy="2500200"/>
        </p:xfrm>
        <a:graphic>
          <a:graphicData uri="http://schemas.openxmlformats.org/drawingml/2006/table">
            <a:tbl>
              <a:tblPr/>
              <a:tblGrid>
                <a:gridCol w="589680"/>
                <a:gridCol w="589680"/>
                <a:gridCol w="589680"/>
                <a:gridCol w="589680"/>
                <a:gridCol w="590760"/>
              </a:tblGrid>
              <a:tr h="500040">
                <a:tc>
                  <a:txBody>
                    <a:bodyPr/>
                    <a:p>
                      <a:pPr algn="ct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00040">
                <a:tc>
                  <a:txBody>
                    <a:bodyPr/>
                    <a:p>
                      <a:pPr algn="ctr">
                        <a:lnSpc>
                          <a:spcPct val="100000"/>
                        </a:lnSpc>
                      </a:pPr>
                      <a:r>
                        <a:rPr b="0" lang="en-US" sz="1800" spc="-1" strike="noStrike">
                          <a:solidFill>
                            <a:srgbClr val="ff0000"/>
                          </a:solidFill>
                          <a:latin typeface="Arial"/>
                        </a:rPr>
                        <a:t>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16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24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16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00040">
                <a:tc>
                  <a:txBody>
                    <a:bodyPr/>
                    <a:p>
                      <a:pPr algn="ctr">
                        <a:lnSpc>
                          <a:spcPct val="100000"/>
                        </a:lnSpc>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24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36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24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00040">
                <a:tc>
                  <a:txBody>
                    <a:bodyPr/>
                    <a:p>
                      <a:pPr algn="ctr">
                        <a:lnSpc>
                          <a:spcPct val="100000"/>
                        </a:lnSpc>
                      </a:pPr>
                      <a:r>
                        <a:rPr b="0" lang="en-US" sz="1800" spc="-1" strike="noStrike">
                          <a:solidFill>
                            <a:srgbClr val="ff0000"/>
                          </a:solidFill>
                          <a:latin typeface="Arial"/>
                        </a:rPr>
                        <a:t>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16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24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16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00040">
                <a:tc>
                  <a:txBody>
                    <a:bodyPr/>
                    <a:p>
                      <a:pPr algn="ct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ff0000"/>
                          </a:solidFill>
                          <a:latin typeface="Arial"/>
                        </a:rPr>
                        <a:t>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382" name="CustomShape 5"/>
          <p:cNvSpPr/>
          <p:nvPr/>
        </p:nvSpPr>
        <p:spPr>
          <a:xfrm>
            <a:off x="1210320" y="2261160"/>
            <a:ext cx="4785480" cy="4561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2060"/>
              </a:buClr>
              <a:buFont typeface="Arial"/>
              <a:buChar char="•"/>
            </a:pPr>
            <a:r>
              <a:rPr b="1" lang="en-US" sz="2400" spc="-1" strike="noStrike">
                <a:solidFill>
                  <a:srgbClr val="002060"/>
                </a:solidFill>
                <a:latin typeface="Arial"/>
              </a:rPr>
              <a:t>Gaussian Kernel 5x5:</a:t>
            </a:r>
            <a:endParaRPr b="0" lang="en-US" sz="2400" spc="-1" strike="noStrike">
              <a:latin typeface="Arial"/>
            </a:endParaRPr>
          </a:p>
        </p:txBody>
      </p:sp>
      <mc:AlternateContent>
        <mc:Choice xmlns:a14="http://schemas.microsoft.com/office/drawing/2010/main" Requires="a14">
          <p:sp>
            <p:nvSpPr>
              <p:cNvPr id="383" name="Formula 6"/>
              <p:cNvSpPr txBox="1"/>
              <p:nvPr/>
            </p:nvSpPr>
            <p:spPr>
              <a:xfrm>
                <a:off x="1211040" y="4009320"/>
                <a:ext cx="633240" cy="612360"/>
              </a:xfrm>
              <a:prstGeom prst="rect">
                <a:avLst/>
              </a:prstGeom>
            </p:spPr>
            <p:txBody>
              <a:bodyPr/>
              <a:p>
                <a14:m>
                  <m:oMath xmlns:m="http://schemas.openxmlformats.org/officeDocument/2006/math">
                    <m:f>
                      <m:num>
                        <m:r>
                          <m:t xml:space="preserve">1</m:t>
                        </m:r>
                      </m:num>
                      <m:den>
                        <m:r>
                          <m:t xml:space="preserve">256</m:t>
                        </m:r>
                      </m:den>
                    </m:f>
                  </m:oMath>
                </a14:m>
              </a:p>
            </p:txBody>
          </p:sp>
        </mc:Choice>
        <mc:Fallback/>
      </mc:AlternateContent>
      <p:sp>
        <p:nvSpPr>
          <p:cNvPr id="384" name="CustomShape 7"/>
          <p:cNvSpPr/>
          <p:nvPr/>
        </p:nvSpPr>
        <p:spPr>
          <a:xfrm>
            <a:off x="1211040" y="4009320"/>
            <a:ext cx="633240" cy="612360"/>
          </a:xfrm>
          <a:prstGeom prst="rect">
            <a:avLst/>
          </a:prstGeom>
          <a:blipFill rotWithShape="0">
            <a:blip r:embed="rId3"/>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385" name="CustomShape 8"/>
          <p:cNvSpPr/>
          <p:nvPr/>
        </p:nvSpPr>
        <p:spPr>
          <a:xfrm>
            <a:off x="5490360" y="3425040"/>
            <a:ext cx="5992920" cy="15534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2060"/>
              </a:buClr>
              <a:buFont typeface="Wingdings" charset="2"/>
              <a:buChar char=""/>
            </a:pPr>
            <a:r>
              <a:rPr b="1" lang="en-US" sz="2400" spc="-1" strike="noStrike">
                <a:solidFill>
                  <a:srgbClr val="002060"/>
                </a:solidFill>
                <a:latin typeface="Arial"/>
              </a:rPr>
              <a:t>Các phép toán nhân/chia với giá trị là lũy thừa của 2 như 4, 16, 256 được thay bằng phép dịch bit giúp tiết kiệm bộ nhân trên FPGA</a:t>
            </a:r>
            <a:endParaRPr b="0" lang="en-US" sz="2400" spc="-1" strike="noStrike">
              <a:latin typeface="Arial"/>
            </a:endParaRPr>
          </a:p>
        </p:txBody>
      </p:sp>
      <p:sp>
        <p:nvSpPr>
          <p:cNvPr id="386" name="CustomShape 9"/>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24</a:t>
            </a:r>
            <a:endParaRPr b="0" lang="en-US" sz="1800" spc="-1" strike="noStrike">
              <a:latin typeface="Arial"/>
            </a:endParaRPr>
          </a:p>
        </p:txBody>
      </p:sp>
    </p:spTree>
  </p:cSld>
  <p:timing>
    <p:tnLst>
      <p:par>
        <p:cTn id="341" dur="indefinite" restart="never" nodeType="tmRoot">
          <p:childTnLst>
            <p:seq>
              <p:cTn id="342"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87"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388" name="Picture 5" descr=""/>
          <p:cNvPicPr/>
          <p:nvPr/>
        </p:nvPicPr>
        <p:blipFill>
          <a:blip r:embed="rId2"/>
          <a:stretch/>
        </p:blipFill>
        <p:spPr>
          <a:xfrm>
            <a:off x="0" y="0"/>
            <a:ext cx="1521720" cy="1070280"/>
          </a:xfrm>
          <a:prstGeom prst="rect">
            <a:avLst/>
          </a:prstGeom>
          <a:ln>
            <a:noFill/>
          </a:ln>
        </p:spPr>
      </p:pic>
      <p:sp>
        <p:nvSpPr>
          <p:cNvPr id="389"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90" name="CustomShape 3"/>
          <p:cNvSpPr/>
          <p:nvPr/>
        </p:nvSpPr>
        <p:spPr>
          <a:xfrm>
            <a:off x="1210320" y="1346760"/>
            <a:ext cx="10273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sp>
        <p:nvSpPr>
          <p:cNvPr id="391"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25</a:t>
            </a:r>
            <a:endParaRPr b="0" lang="en-US" sz="1800" spc="-1" strike="noStrike">
              <a:latin typeface="Arial"/>
            </a:endParaRPr>
          </a:p>
        </p:txBody>
      </p:sp>
      <p:pic>
        <p:nvPicPr>
          <p:cNvPr id="392" name="Picture 12" descr=""/>
          <p:cNvPicPr/>
          <p:nvPr/>
        </p:nvPicPr>
        <p:blipFill>
          <a:blip r:embed="rId3"/>
          <a:stretch/>
        </p:blipFill>
        <p:spPr>
          <a:xfrm>
            <a:off x="0" y="2028960"/>
            <a:ext cx="11029680" cy="4828680"/>
          </a:xfrm>
          <a:prstGeom prst="rect">
            <a:avLst/>
          </a:prstGeom>
          <a:ln>
            <a:noFill/>
          </a:ln>
        </p:spPr>
      </p:pic>
      <p:sp>
        <p:nvSpPr>
          <p:cNvPr id="393" name="CustomShape 5"/>
          <p:cNvSpPr/>
          <p:nvPr/>
        </p:nvSpPr>
        <p:spPr>
          <a:xfrm>
            <a:off x="8500320" y="5866200"/>
            <a:ext cx="334800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2060"/>
                </a:solidFill>
                <a:latin typeface="Arial"/>
              </a:rPr>
              <a:t>Khối generate signals</a:t>
            </a:r>
            <a:endParaRPr b="0" lang="en-US" sz="2400" spc="-1" strike="noStrike">
              <a:latin typeface="Arial"/>
            </a:endParaRPr>
          </a:p>
        </p:txBody>
      </p:sp>
    </p:spTree>
  </p:cSld>
  <p:timing>
    <p:tnLst>
      <p:par>
        <p:cTn id="343" dur="indefinite" restart="never" nodeType="tmRoot">
          <p:childTnLst>
            <p:seq>
              <p:cTn id="344" dur="indefinite" nodeType="mainSeq">
                <p:childTnLst>
                  <p:par>
                    <p:cTn id="345" fill="hold">
                      <p:stCondLst>
                        <p:cond delay="0"/>
                      </p:stCondLst>
                      <p:childTnLst>
                        <p:par>
                          <p:cTn id="346" fill="hold">
                            <p:stCondLst>
                              <p:cond delay="0"/>
                            </p:stCondLst>
                            <p:childTnLst>
                              <p:par>
                                <p:cTn id="347" nodeType="withEffect" fill="hold" presetClass="entr" presetID="22" presetSubtype="4">
                                  <p:stCondLst>
                                    <p:cond delay="0"/>
                                  </p:stCondLst>
                                  <p:childTnLst>
                                    <p:set>
                                      <p:cBhvr>
                                        <p:cTn id="348" dur="1" fill="hold">
                                          <p:stCondLst>
                                            <p:cond delay="0"/>
                                          </p:stCondLst>
                                        </p:cTn>
                                        <p:tgtEl>
                                          <p:spTgt spid="392"/>
                                        </p:tgtEl>
                                        <p:attrNameLst>
                                          <p:attrName>style.visibility</p:attrName>
                                        </p:attrNameLst>
                                      </p:cBhvr>
                                      <p:to>
                                        <p:strVal val="visible"/>
                                      </p:to>
                                    </p:set>
                                    <p:animEffect filter="wipe(down)" transition="in">
                                      <p:cBhvr additive="repl">
                                        <p:cTn id="349" dur="300"/>
                                        <p:tgtEl>
                                          <p:spTgt spid="392"/>
                                        </p:tgtEl>
                                      </p:cBhvr>
                                    </p:animEffect>
                                  </p:childTnLst>
                                </p:cTn>
                              </p:par>
                              <p:par>
                                <p:cTn id="350" nodeType="withEffect" fill="hold" presetClass="entr" presetID="22" presetSubtype="4">
                                  <p:stCondLst>
                                    <p:cond delay="0"/>
                                  </p:stCondLst>
                                  <p:childTnLst>
                                    <p:set>
                                      <p:cBhvr>
                                        <p:cTn id="351" dur="1" fill="hold">
                                          <p:stCondLst>
                                            <p:cond delay="0"/>
                                          </p:stCondLst>
                                        </p:cTn>
                                        <p:tgtEl>
                                          <p:spTgt spid="393"/>
                                        </p:tgtEl>
                                        <p:attrNameLst>
                                          <p:attrName>style.visibility</p:attrName>
                                        </p:attrNameLst>
                                      </p:cBhvr>
                                      <p:to>
                                        <p:strVal val="visible"/>
                                      </p:to>
                                    </p:set>
                                    <p:animEffect filter="wipe(down)" transition="in">
                                      <p:cBhvr additive="repl">
                                        <p:cTn id="352" dur="300"/>
                                        <p:tgtEl>
                                          <p:spTgt spid="3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94"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395" name="Picture 5" descr=""/>
          <p:cNvPicPr/>
          <p:nvPr/>
        </p:nvPicPr>
        <p:blipFill>
          <a:blip r:embed="rId2"/>
          <a:stretch/>
        </p:blipFill>
        <p:spPr>
          <a:xfrm>
            <a:off x="0" y="0"/>
            <a:ext cx="1521720" cy="1070280"/>
          </a:xfrm>
          <a:prstGeom prst="rect">
            <a:avLst/>
          </a:prstGeom>
          <a:ln>
            <a:noFill/>
          </a:ln>
        </p:spPr>
      </p:pic>
      <p:sp>
        <p:nvSpPr>
          <p:cNvPr id="396"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397" name="CustomShape 3"/>
          <p:cNvSpPr/>
          <p:nvPr/>
        </p:nvSpPr>
        <p:spPr>
          <a:xfrm>
            <a:off x="1210320" y="1107360"/>
            <a:ext cx="1098144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sp>
        <p:nvSpPr>
          <p:cNvPr id="398"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26</a:t>
            </a:r>
            <a:endParaRPr b="0" lang="en-US" sz="1800" spc="-1" strike="noStrike">
              <a:latin typeface="Arial"/>
            </a:endParaRPr>
          </a:p>
        </p:txBody>
      </p:sp>
      <p:grpSp>
        <p:nvGrpSpPr>
          <p:cNvPr id="399" name="Group 5"/>
          <p:cNvGrpSpPr/>
          <p:nvPr/>
        </p:nvGrpSpPr>
        <p:grpSpPr>
          <a:xfrm>
            <a:off x="0" y="2220840"/>
            <a:ext cx="11894400" cy="4297320"/>
            <a:chOff x="0" y="2220840"/>
            <a:chExt cx="11894400" cy="4297320"/>
          </a:xfrm>
        </p:grpSpPr>
        <p:sp>
          <p:nvSpPr>
            <p:cNvPr id="400" name="CustomShape 6"/>
            <p:cNvSpPr/>
            <p:nvPr/>
          </p:nvSpPr>
          <p:spPr>
            <a:xfrm>
              <a:off x="0" y="4952160"/>
              <a:ext cx="2434680" cy="6382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800" spc="-1" strike="noStrike">
                  <a:solidFill>
                    <a:srgbClr val="c00000"/>
                  </a:solidFill>
                  <a:latin typeface="Times New Roman"/>
                </a:rPr>
                <a:t>Ảnh nhiệt </a:t>
              </a:r>
              <a:endParaRPr b="0" lang="en-US" sz="1800" spc="-1" strike="noStrike">
                <a:latin typeface="Arial"/>
              </a:endParaRPr>
            </a:p>
            <a:p>
              <a:pPr algn="ctr">
                <a:lnSpc>
                  <a:spcPct val="100000"/>
                </a:lnSpc>
              </a:pPr>
              <a:r>
                <a:rPr b="1" lang="en-US" sz="1800" spc="-1" strike="noStrike">
                  <a:solidFill>
                    <a:srgbClr val="c00000"/>
                  </a:solidFill>
                  <a:latin typeface="Times New Roman"/>
                </a:rPr>
                <a:t>(Avalon Streaming)</a:t>
              </a:r>
              <a:endParaRPr b="0" lang="en-US" sz="1800" spc="-1" strike="noStrike">
                <a:latin typeface="Arial"/>
              </a:endParaRPr>
            </a:p>
          </p:txBody>
        </p:sp>
        <p:grpSp>
          <p:nvGrpSpPr>
            <p:cNvPr id="401" name="Group 7"/>
            <p:cNvGrpSpPr/>
            <p:nvPr/>
          </p:nvGrpSpPr>
          <p:grpSpPr>
            <a:xfrm>
              <a:off x="879480" y="2220840"/>
              <a:ext cx="11014920" cy="4297320"/>
              <a:chOff x="879480" y="2220840"/>
              <a:chExt cx="11014920" cy="4297320"/>
            </a:xfrm>
          </p:grpSpPr>
          <p:sp>
            <p:nvSpPr>
              <p:cNvPr id="402" name="CustomShape 8"/>
              <p:cNvSpPr/>
              <p:nvPr/>
            </p:nvSpPr>
            <p:spPr>
              <a:xfrm>
                <a:off x="3314520" y="2220840"/>
                <a:ext cx="2407680" cy="1334520"/>
              </a:xfrm>
              <a:prstGeom prst="rect">
                <a:avLst/>
              </a:prstGeom>
              <a:ln/>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LEP Filter</a:t>
                </a:r>
                <a:endParaRPr b="0" lang="en-US" sz="1800" spc="-1" strike="noStrike">
                  <a:latin typeface="Arial"/>
                </a:endParaRPr>
              </a:p>
            </p:txBody>
          </p:sp>
          <p:sp>
            <p:nvSpPr>
              <p:cNvPr id="403" name="CustomShape 9"/>
              <p:cNvSpPr/>
              <p:nvPr/>
            </p:nvSpPr>
            <p:spPr>
              <a:xfrm>
                <a:off x="3314520" y="3727080"/>
                <a:ext cx="2407680" cy="1334520"/>
              </a:xfrm>
              <a:prstGeom prst="rect">
                <a:avLst/>
              </a:prstGeom>
              <a:ln/>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LEP Filter</a:t>
                </a:r>
                <a:endParaRPr b="0" lang="en-US" sz="1800" spc="-1" strike="noStrike">
                  <a:latin typeface="Arial"/>
                </a:endParaRPr>
              </a:p>
            </p:txBody>
          </p:sp>
          <p:sp>
            <p:nvSpPr>
              <p:cNvPr id="404" name="CustomShape 10"/>
              <p:cNvSpPr/>
              <p:nvPr/>
            </p:nvSpPr>
            <p:spPr>
              <a:xfrm>
                <a:off x="3314520" y="5233320"/>
                <a:ext cx="2407680" cy="1284840"/>
              </a:xfrm>
              <a:prstGeom prst="rect">
                <a:avLst/>
              </a:prstGeom>
              <a:ln/>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Tính trọng số cho các giá trị điểm ảnh từ [0...255]</a:t>
                </a:r>
                <a:endParaRPr b="0" lang="en-US" sz="1800" spc="-1" strike="noStrike">
                  <a:latin typeface="Arial"/>
                </a:endParaRPr>
              </a:p>
            </p:txBody>
          </p:sp>
          <p:sp>
            <p:nvSpPr>
              <p:cNvPr id="405" name="CustomShape 11"/>
              <p:cNvSpPr/>
              <p:nvPr/>
            </p:nvSpPr>
            <p:spPr>
              <a:xfrm>
                <a:off x="6926760" y="3634560"/>
                <a:ext cx="2610720" cy="1426680"/>
              </a:xfrm>
              <a:prstGeom prst="ellipse">
                <a:avLst/>
              </a:prstGeom>
              <a:ln/>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1" lang="en-US" sz="1800" spc="-1" strike="noStrike">
                    <a:solidFill>
                      <a:srgbClr val="ffffff"/>
                    </a:solidFill>
                    <a:latin typeface="Times New Roman"/>
                  </a:rPr>
                  <a:t>Combine </a:t>
                </a:r>
                <a:endParaRPr b="0" lang="en-US" sz="1800" spc="-1" strike="noStrike">
                  <a:latin typeface="Arial"/>
                </a:endParaRPr>
              </a:p>
            </p:txBody>
          </p:sp>
          <p:sp>
            <p:nvSpPr>
              <p:cNvPr id="406" name="CustomShape 12"/>
              <p:cNvSpPr/>
              <p:nvPr/>
            </p:nvSpPr>
            <p:spPr>
              <a:xfrm>
                <a:off x="5722560" y="5061600"/>
                <a:ext cx="2935440" cy="984960"/>
              </a:xfrm>
              <a:prstGeom prst="bentUpArrow">
                <a:avLst>
                  <a:gd name="adj1" fmla="val 25000"/>
                  <a:gd name="adj2" fmla="val 25000"/>
                  <a:gd name="adj3" fmla="val 25000"/>
                </a:avLst>
              </a:prstGeom>
              <a:ln/>
            </p:spPr>
            <p:style>
              <a:lnRef idx="1">
                <a:schemeClr val="accent4"/>
              </a:lnRef>
              <a:fillRef idx="2">
                <a:schemeClr val="accent4"/>
              </a:fillRef>
              <a:effectRef idx="1">
                <a:schemeClr val="accent4"/>
              </a:effectRef>
              <a:fontRef idx="minor"/>
            </p:style>
          </p:sp>
          <p:sp>
            <p:nvSpPr>
              <p:cNvPr id="407" name="CustomShape 13"/>
              <p:cNvSpPr/>
              <p:nvPr/>
            </p:nvSpPr>
            <p:spPr>
              <a:xfrm>
                <a:off x="5722560" y="4241160"/>
                <a:ext cx="1203840" cy="348840"/>
              </a:xfrm>
              <a:prstGeom prst="rightArrow">
                <a:avLst>
                  <a:gd name="adj1" fmla="val 50000"/>
                  <a:gd name="adj2" fmla="val 50000"/>
                </a:avLst>
              </a:prstGeom>
              <a:ln/>
            </p:spPr>
            <p:style>
              <a:lnRef idx="1">
                <a:schemeClr val="accent3"/>
              </a:lnRef>
              <a:fillRef idx="2">
                <a:schemeClr val="accent3"/>
              </a:fillRef>
              <a:effectRef idx="1">
                <a:schemeClr val="accent3"/>
              </a:effectRef>
              <a:fontRef idx="minor"/>
            </p:style>
          </p:sp>
          <p:sp>
            <p:nvSpPr>
              <p:cNvPr id="408" name="CustomShape 14"/>
              <p:cNvSpPr/>
              <p:nvPr/>
            </p:nvSpPr>
            <p:spPr>
              <a:xfrm flipV="1">
                <a:off x="5722560" y="1914840"/>
                <a:ext cx="2773080" cy="859680"/>
              </a:xfrm>
              <a:prstGeom prst="bentUpArrow">
                <a:avLst>
                  <a:gd name="adj1" fmla="val 25000"/>
                  <a:gd name="adj2" fmla="val 25000"/>
                  <a:gd name="adj3" fmla="val 25000"/>
                </a:avLst>
              </a:prstGeom>
              <a:ln/>
            </p:spPr>
            <p:style>
              <a:lnRef idx="1">
                <a:schemeClr val="accent3"/>
              </a:lnRef>
              <a:fillRef idx="2">
                <a:schemeClr val="accent3"/>
              </a:fillRef>
              <a:effectRef idx="1">
                <a:schemeClr val="accent3"/>
              </a:effectRef>
              <a:fontRef idx="minor"/>
            </p:style>
          </p:sp>
          <p:sp>
            <p:nvSpPr>
              <p:cNvPr id="409" name="CustomShape 15"/>
              <p:cNvSpPr/>
              <p:nvPr/>
            </p:nvSpPr>
            <p:spPr>
              <a:xfrm>
                <a:off x="1149840" y="4150440"/>
                <a:ext cx="2164320" cy="879480"/>
              </a:xfrm>
              <a:prstGeom prst="bentArrow">
                <a:avLst>
                  <a:gd name="adj1" fmla="val 25000"/>
                  <a:gd name="adj2" fmla="val 25000"/>
                  <a:gd name="adj3" fmla="val 25000"/>
                  <a:gd name="adj4" fmla="val 43750"/>
                </a:avLst>
              </a:prstGeom>
              <a:ln/>
            </p:spPr>
            <p:style>
              <a:lnRef idx="2">
                <a:schemeClr val="accent1">
                  <a:shade val="50000"/>
                </a:schemeClr>
              </a:lnRef>
              <a:fillRef idx="1">
                <a:schemeClr val="accent1"/>
              </a:fillRef>
              <a:effectRef idx="0">
                <a:schemeClr val="accent1"/>
              </a:effectRef>
              <a:fontRef idx="minor"/>
            </p:style>
          </p:sp>
          <p:sp>
            <p:nvSpPr>
              <p:cNvPr id="410" name="CustomShape 16"/>
              <p:cNvSpPr/>
              <p:nvPr/>
            </p:nvSpPr>
            <p:spPr>
              <a:xfrm flipV="1">
                <a:off x="1149840" y="4803120"/>
                <a:ext cx="2164320" cy="714960"/>
              </a:xfrm>
              <a:prstGeom prst="bentArrow">
                <a:avLst>
                  <a:gd name="adj1" fmla="val 30581"/>
                  <a:gd name="adj2" fmla="val 25000"/>
                  <a:gd name="adj3" fmla="val 25000"/>
                  <a:gd name="adj4" fmla="val 43750"/>
                </a:avLst>
              </a:prstGeom>
              <a:ln/>
            </p:spPr>
            <p:style>
              <a:lnRef idx="2">
                <a:schemeClr val="accent1">
                  <a:shade val="50000"/>
                </a:schemeClr>
              </a:lnRef>
              <a:fillRef idx="1">
                <a:schemeClr val="accent1"/>
              </a:fillRef>
              <a:effectRef idx="0">
                <a:schemeClr val="accent1"/>
              </a:effectRef>
              <a:fontRef idx="minor"/>
            </p:style>
          </p:sp>
          <p:sp>
            <p:nvSpPr>
              <p:cNvPr id="411" name="CustomShape 17"/>
              <p:cNvSpPr/>
              <p:nvPr/>
            </p:nvSpPr>
            <p:spPr>
              <a:xfrm>
                <a:off x="879480" y="2467800"/>
                <a:ext cx="2434680" cy="96696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Ảnh thường</a:t>
                </a:r>
                <a:endParaRPr b="0" lang="en-US" sz="1800" spc="-1" strike="noStrike">
                  <a:latin typeface="Arial"/>
                </a:endParaRPr>
              </a:p>
              <a:p>
                <a:pPr algn="ctr">
                  <a:lnSpc>
                    <a:spcPct val="100000"/>
                  </a:lnSpc>
                </a:pPr>
                <a:r>
                  <a:rPr b="1" lang="en-US" sz="1800" spc="-1" strike="noStrike">
                    <a:solidFill>
                      <a:srgbClr val="000000"/>
                    </a:solidFill>
                    <a:latin typeface="Times New Roman"/>
                  </a:rPr>
                  <a:t>(Avalon Streaming)</a:t>
                </a:r>
                <a:endParaRPr b="0" lang="en-US" sz="1800" spc="-1" strike="noStrike">
                  <a:latin typeface="Arial"/>
                </a:endParaRPr>
              </a:p>
            </p:txBody>
          </p:sp>
          <p:sp>
            <p:nvSpPr>
              <p:cNvPr id="412" name="CustomShape 18"/>
              <p:cNvSpPr/>
              <p:nvPr/>
            </p:nvSpPr>
            <p:spPr>
              <a:xfrm>
                <a:off x="9537480" y="3835440"/>
                <a:ext cx="2356920" cy="1035720"/>
              </a:xfrm>
              <a:prstGeom prst="rightArrow">
                <a:avLst>
                  <a:gd name="adj1" fmla="val 50000"/>
                  <a:gd name="adj2" fmla="val 50000"/>
                </a:avLst>
              </a:prstGeom>
              <a:ln>
                <a:noFill/>
              </a:ln>
              <a:effectLst>
                <a:outerShdw algn="ctr" blurRad="57150" dir="5400000" dist="19050"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rIns="90000" tIns="45000" bIns="45000" anchor="ctr"/>
              <a:p>
                <a:pPr algn="ctr">
                  <a:lnSpc>
                    <a:spcPct val="100000"/>
                  </a:lnSpc>
                </a:pPr>
                <a:r>
                  <a:rPr b="1" lang="en-US" sz="1600" spc="-1" strike="noStrike">
                    <a:solidFill>
                      <a:srgbClr val="ffffff"/>
                    </a:solidFill>
                    <a:latin typeface="Arial"/>
                  </a:rPr>
                  <a:t>Ảnh Fusion</a:t>
                </a:r>
                <a:endParaRPr b="0" lang="en-US" sz="1600" spc="-1" strike="noStrike">
                  <a:latin typeface="Arial"/>
                </a:endParaRPr>
              </a:p>
              <a:p>
                <a:pPr algn="ctr">
                  <a:lnSpc>
                    <a:spcPct val="100000"/>
                  </a:lnSpc>
                </a:pPr>
                <a:r>
                  <a:rPr b="1" lang="en-US" sz="1600" spc="-1" strike="noStrike">
                    <a:solidFill>
                      <a:srgbClr val="ffffff"/>
                    </a:solidFill>
                    <a:latin typeface="Arial"/>
                  </a:rPr>
                  <a:t>(Avalon Streaming)</a:t>
                </a:r>
                <a:endParaRPr b="0" lang="en-US" sz="1600" spc="-1" strike="noStrike">
                  <a:latin typeface="Arial"/>
                </a:endParaRPr>
              </a:p>
            </p:txBody>
          </p:sp>
        </p:grpSp>
      </p:grpSp>
      <p:sp>
        <p:nvSpPr>
          <p:cNvPr id="413" name="CustomShape 19"/>
          <p:cNvSpPr/>
          <p:nvPr/>
        </p:nvSpPr>
        <p:spPr>
          <a:xfrm>
            <a:off x="1210320" y="1704600"/>
            <a:ext cx="1098144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b. Local edge-preserving filter và saliency extraction</a:t>
            </a:r>
            <a:endParaRPr b="0" lang="en-US" sz="2400" spc="-1" strike="noStrike">
              <a:latin typeface="Arial"/>
            </a:endParaRPr>
          </a:p>
        </p:txBody>
      </p:sp>
    </p:spTree>
  </p:cSld>
  <p:timing>
    <p:tnLst>
      <p:par>
        <p:cTn id="353" dur="indefinite" restart="never" nodeType="tmRoot">
          <p:childTnLst>
            <p:seq>
              <p:cTn id="3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14" name="Picture 5" descr=""/>
          <p:cNvPicPr/>
          <p:nvPr/>
        </p:nvPicPr>
        <p:blipFill>
          <a:blip r:embed="rId2"/>
          <a:stretch/>
        </p:blipFill>
        <p:spPr>
          <a:xfrm>
            <a:off x="0" y="0"/>
            <a:ext cx="1521720" cy="1070280"/>
          </a:xfrm>
          <a:prstGeom prst="rect">
            <a:avLst/>
          </a:prstGeom>
          <a:ln>
            <a:noFill/>
          </a:ln>
        </p:spPr>
      </p:pic>
      <p:sp>
        <p:nvSpPr>
          <p:cNvPr id="415" name="CustomShape 1"/>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416" name="CustomShape 2"/>
          <p:cNvSpPr/>
          <p:nvPr/>
        </p:nvSpPr>
        <p:spPr>
          <a:xfrm>
            <a:off x="1210320" y="1307520"/>
            <a:ext cx="1098144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grpSp>
        <p:nvGrpSpPr>
          <p:cNvPr id="417" name="Group 3"/>
          <p:cNvGrpSpPr/>
          <p:nvPr/>
        </p:nvGrpSpPr>
        <p:grpSpPr>
          <a:xfrm>
            <a:off x="1320480" y="2166480"/>
            <a:ext cx="9373680" cy="4650120"/>
            <a:chOff x="1320480" y="2166480"/>
            <a:chExt cx="9373680" cy="4650120"/>
          </a:xfrm>
        </p:grpSpPr>
        <p:sp>
          <p:nvSpPr>
            <p:cNvPr id="418" name="CustomShape 4"/>
            <p:cNvSpPr/>
            <p:nvPr/>
          </p:nvSpPr>
          <p:spPr>
            <a:xfrm>
              <a:off x="1320480" y="2166480"/>
              <a:ext cx="1617840" cy="1348560"/>
            </a:xfrm>
            <a:prstGeom prst="rect">
              <a:avLst/>
            </a:prstGeom>
            <a:ln/>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1" lang="en-US" sz="1600" spc="-1" strike="noStrike">
                  <a:solidFill>
                    <a:srgbClr val="000000"/>
                  </a:solidFill>
                  <a:latin typeface="Times New Roman"/>
                </a:rPr>
                <a:t>Tính trung bình ảnh</a:t>
              </a:r>
              <a:endParaRPr b="0" lang="en-US" sz="1600" spc="-1" strike="noStrike">
                <a:latin typeface="Arial"/>
              </a:endParaRPr>
            </a:p>
            <a:p>
              <a:pPr algn="ctr">
                <a:lnSpc>
                  <a:spcPct val="100000"/>
                </a:lnSpc>
              </a:pPr>
              <a:r>
                <a:rPr b="1" lang="en-US" sz="1600" spc="-1" strike="noStrike">
                  <a:solidFill>
                    <a:srgbClr val="000000"/>
                  </a:solidFill>
                  <a:latin typeface="Times New Roman"/>
                </a:rPr>
                <a:t> </a:t>
              </a:r>
              <a:endParaRPr b="0" lang="en-US" sz="1600" spc="-1" strike="noStrike">
                <a:latin typeface="Arial"/>
              </a:endParaRPr>
            </a:p>
          </p:txBody>
        </p:sp>
        <p:sp>
          <p:nvSpPr>
            <p:cNvPr id="419" name="CustomShape 5"/>
            <p:cNvSpPr/>
            <p:nvPr/>
          </p:nvSpPr>
          <p:spPr>
            <a:xfrm>
              <a:off x="1320480" y="2166480"/>
              <a:ext cx="1617840" cy="1348560"/>
            </a:xfrm>
            <a:prstGeom prst="rect">
              <a:avLst/>
            </a:prstGeom>
            <a:blipFill rotWithShape="0">
              <a:blip r:embed="rId3"/>
              <a:stretch>
                <a:fillRect l="-351" t="0" r="0" b="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20" name="CustomShape 6"/>
            <p:cNvSpPr/>
            <p:nvPr/>
          </p:nvSpPr>
          <p:spPr>
            <a:xfrm>
              <a:off x="1320480" y="3819240"/>
              <a:ext cx="1617840" cy="1348560"/>
            </a:xfrm>
            <a:prstGeom prst="rect">
              <a:avLst/>
            </a:prstGeom>
            <a:ln/>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1" lang="en-US" sz="1600" spc="-1" strike="noStrike">
                  <a:solidFill>
                    <a:srgbClr val="000000"/>
                  </a:solidFill>
                  <a:latin typeface="Times New Roman"/>
                </a:rPr>
                <a:t>Tính trung bình bình phương ảnh  </a:t>
              </a:r>
              <a:endParaRPr b="0" lang="en-US" sz="1600" spc="-1" strike="noStrike">
                <a:latin typeface="Arial"/>
              </a:endParaRPr>
            </a:p>
          </p:txBody>
        </p:sp>
        <p:sp>
          <p:nvSpPr>
            <p:cNvPr id="421" name="CustomShape 7"/>
            <p:cNvSpPr/>
            <p:nvPr/>
          </p:nvSpPr>
          <p:spPr>
            <a:xfrm>
              <a:off x="1320480" y="3819240"/>
              <a:ext cx="1617840" cy="1348560"/>
            </a:xfrm>
            <a:prstGeom prst="rect">
              <a:avLst/>
            </a:prstGeom>
            <a:blipFill rotWithShape="0">
              <a:blip r:embed="rId4"/>
              <a:stretch>
                <a:fillRect l="-351" t="0" r="0" b="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22" name="CustomShape 8"/>
            <p:cNvSpPr/>
            <p:nvPr/>
          </p:nvSpPr>
          <p:spPr>
            <a:xfrm>
              <a:off x="1320480" y="5468040"/>
              <a:ext cx="1617840" cy="1348560"/>
            </a:xfrm>
            <a:prstGeom prst="rect">
              <a:avLst/>
            </a:prstGeom>
            <a:ln/>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1" lang="en-US" sz="1600" spc="-1" strike="noStrike">
                  <a:solidFill>
                    <a:srgbClr val="000000"/>
                  </a:solidFill>
                  <a:latin typeface="Times New Roman"/>
                </a:rPr>
                <a:t>Tính độ lớn gradient ảnh</a:t>
              </a:r>
              <a:endParaRPr b="0" lang="en-US" sz="1600" spc="-1" strike="noStrike">
                <a:latin typeface="Arial"/>
              </a:endParaRPr>
            </a:p>
            <a:p>
              <a:pPr algn="ctr">
                <a:lnSpc>
                  <a:spcPct val="100000"/>
                </a:lnSpc>
              </a:pPr>
              <a:endParaRPr b="0" lang="en-US" sz="1600" spc="-1" strike="noStrike">
                <a:latin typeface="Arial"/>
              </a:endParaRPr>
            </a:p>
            <a:p>
              <a:pPr algn="ctr">
                <a:lnSpc>
                  <a:spcPct val="100000"/>
                </a:lnSpc>
              </a:pPr>
              <a:endParaRPr b="0" lang="en-US" sz="1600" spc="-1" strike="noStrike">
                <a:latin typeface="Arial"/>
              </a:endParaRPr>
            </a:p>
          </p:txBody>
        </p:sp>
        <p:sp>
          <p:nvSpPr>
            <p:cNvPr id="423" name="CustomShape 9"/>
            <p:cNvSpPr/>
            <p:nvPr/>
          </p:nvSpPr>
          <p:spPr>
            <a:xfrm>
              <a:off x="1320480" y="5468040"/>
              <a:ext cx="1617840" cy="1348560"/>
            </a:xfrm>
            <a:prstGeom prst="rect">
              <a:avLst/>
            </a:prstGeom>
            <a:blipFill rotWithShape="0">
              <a:blip r:embed="rId5"/>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24" name="CustomShape 10"/>
            <p:cNvSpPr/>
            <p:nvPr/>
          </p:nvSpPr>
          <p:spPr>
            <a:xfrm>
              <a:off x="3622680" y="5468040"/>
              <a:ext cx="1617840" cy="1348560"/>
            </a:xfrm>
            <a:prstGeom prst="rect">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600" spc="-1" strike="noStrike">
                  <a:solidFill>
                    <a:srgbClr val="000000"/>
                  </a:solidFill>
                  <a:latin typeface="Times New Roman"/>
                </a:rPr>
                <a:t>Tính trung bình gradient</a:t>
              </a:r>
              <a:endParaRPr b="0" lang="en-US" sz="1600" spc="-1" strike="noStrike">
                <a:latin typeface="Arial"/>
              </a:endParaRPr>
            </a:p>
            <a:p>
              <a:pPr algn="ctr">
                <a:lnSpc>
                  <a:spcPct val="100000"/>
                </a:lnSpc>
              </a:pPr>
              <a:endParaRPr b="0" lang="en-US" sz="1600" spc="-1" strike="noStrike">
                <a:latin typeface="Arial"/>
              </a:endParaRPr>
            </a:p>
            <a:p>
              <a:pPr algn="ctr">
                <a:lnSpc>
                  <a:spcPct val="100000"/>
                </a:lnSpc>
              </a:pPr>
              <a:r>
                <a:rPr b="1" lang="en-US" sz="1600" spc="-1" strike="noStrike">
                  <a:solidFill>
                    <a:srgbClr val="000000"/>
                  </a:solidFill>
                  <a:latin typeface="Times New Roman"/>
                </a:rPr>
                <a:t> </a:t>
              </a:r>
              <a:endParaRPr b="0" lang="en-US" sz="1600" spc="-1" strike="noStrike">
                <a:latin typeface="Arial"/>
              </a:endParaRPr>
            </a:p>
          </p:txBody>
        </p:sp>
        <p:sp>
          <p:nvSpPr>
            <p:cNvPr id="425" name="CustomShape 11"/>
            <p:cNvSpPr/>
            <p:nvPr/>
          </p:nvSpPr>
          <p:spPr>
            <a:xfrm>
              <a:off x="3622680" y="5468040"/>
              <a:ext cx="1617840" cy="1348560"/>
            </a:xfrm>
            <a:prstGeom prst="rect">
              <a:avLst/>
            </a:prstGeom>
            <a:blipFill rotWithShape="0">
              <a:blip r:embed="rId6"/>
              <a:stretch>
                <a:fillRect l="-743" t="0" r="0" b="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26" name="CustomShape 12"/>
            <p:cNvSpPr/>
            <p:nvPr/>
          </p:nvSpPr>
          <p:spPr>
            <a:xfrm>
              <a:off x="2938320" y="5961600"/>
              <a:ext cx="684000" cy="351360"/>
            </a:xfrm>
            <a:prstGeom prst="rightArrow">
              <a:avLst>
                <a:gd name="adj1" fmla="val 50000"/>
                <a:gd name="adj2" fmla="val 50000"/>
              </a:avLst>
            </a:prstGeom>
            <a:ln/>
          </p:spPr>
          <p:style>
            <a:lnRef idx="2">
              <a:schemeClr val="dk1">
                <a:shade val="50000"/>
              </a:schemeClr>
            </a:lnRef>
            <a:fillRef idx="1">
              <a:schemeClr val="dk1"/>
            </a:fillRef>
            <a:effectRef idx="0">
              <a:schemeClr val="dk1"/>
            </a:effectRef>
            <a:fontRef idx="minor"/>
          </p:style>
        </p:sp>
        <p:sp>
          <p:nvSpPr>
            <p:cNvPr id="427" name="CustomShape 13"/>
            <p:cNvSpPr/>
            <p:nvPr/>
          </p:nvSpPr>
          <p:spPr>
            <a:xfrm>
              <a:off x="3357360" y="3306960"/>
              <a:ext cx="2148120" cy="911520"/>
            </a:xfrm>
            <a:prstGeom prst="rect">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600" spc="-1" strike="noStrike">
                  <a:solidFill>
                    <a:srgbClr val="000000"/>
                  </a:solidFill>
                  <a:latin typeface="Times New Roman"/>
                </a:rPr>
                <a:t>Tính phương sai ảnh </a:t>
              </a:r>
              <a:endParaRPr b="0" lang="en-US" sz="1600" spc="-1" strike="noStrike">
                <a:latin typeface="Arial"/>
              </a:endParaRPr>
            </a:p>
            <a:p>
              <a:pPr algn="ctr">
                <a:lnSpc>
                  <a:spcPct val="100000"/>
                </a:lnSpc>
              </a:pPr>
              <a:r>
                <a:rPr b="1" lang="en-US" sz="1600" spc="-1" strike="noStrike">
                  <a:solidFill>
                    <a:srgbClr val="000000"/>
                  </a:solidFill>
                  <a:latin typeface="Times New Roman"/>
                </a:rPr>
                <a:t> </a:t>
              </a:r>
              <a:endParaRPr b="0" lang="en-US" sz="1600" spc="-1" strike="noStrike">
                <a:latin typeface="Arial"/>
              </a:endParaRPr>
            </a:p>
          </p:txBody>
        </p:sp>
        <p:sp>
          <p:nvSpPr>
            <p:cNvPr id="428" name="CustomShape 14"/>
            <p:cNvSpPr/>
            <p:nvPr/>
          </p:nvSpPr>
          <p:spPr>
            <a:xfrm>
              <a:off x="3357360" y="3306960"/>
              <a:ext cx="2148120" cy="911520"/>
            </a:xfrm>
            <a:prstGeom prst="rect">
              <a:avLst/>
            </a:prstGeom>
            <a:blipFill rotWithShape="0">
              <a:blip r:embed="rId7"/>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29" name="CustomShape 15"/>
            <p:cNvSpPr/>
            <p:nvPr/>
          </p:nvSpPr>
          <p:spPr>
            <a:xfrm flipV="1">
              <a:off x="2938320" y="1711800"/>
              <a:ext cx="1684440" cy="793800"/>
            </a:xfrm>
            <a:prstGeom prst="bentUpArrow">
              <a:avLst>
                <a:gd name="adj1" fmla="val 25000"/>
                <a:gd name="adj2" fmla="val 25000"/>
                <a:gd name="adj3" fmla="val 25000"/>
              </a:avLst>
            </a:prstGeom>
            <a:ln/>
          </p:spPr>
          <p:style>
            <a:lnRef idx="1">
              <a:schemeClr val="accent3"/>
            </a:lnRef>
            <a:fillRef idx="2">
              <a:schemeClr val="accent3"/>
            </a:fillRef>
            <a:effectRef idx="1">
              <a:schemeClr val="accent3"/>
            </a:effectRef>
            <a:fontRef idx="minor"/>
          </p:style>
        </p:sp>
        <p:sp>
          <p:nvSpPr>
            <p:cNvPr id="430" name="CustomShape 16"/>
            <p:cNvSpPr/>
            <p:nvPr/>
          </p:nvSpPr>
          <p:spPr>
            <a:xfrm>
              <a:off x="2938320" y="4225320"/>
              <a:ext cx="1684440" cy="723600"/>
            </a:xfrm>
            <a:prstGeom prst="bentUpArrow">
              <a:avLst>
                <a:gd name="adj1" fmla="val 25000"/>
                <a:gd name="adj2" fmla="val 25000"/>
                <a:gd name="adj3" fmla="val 25000"/>
              </a:avLst>
            </a:prstGeom>
            <a:ln/>
          </p:spPr>
          <p:style>
            <a:lnRef idx="1">
              <a:schemeClr val="accent3"/>
            </a:lnRef>
            <a:fillRef idx="2">
              <a:schemeClr val="accent3"/>
            </a:fillRef>
            <a:effectRef idx="1">
              <a:schemeClr val="accent3"/>
            </a:effectRef>
            <a:fontRef idx="minor"/>
          </p:style>
        </p:sp>
        <p:sp>
          <p:nvSpPr>
            <p:cNvPr id="431" name="CustomShape 17"/>
            <p:cNvSpPr/>
            <p:nvPr/>
          </p:nvSpPr>
          <p:spPr>
            <a:xfrm>
              <a:off x="6248160" y="4218840"/>
              <a:ext cx="2379960" cy="1452960"/>
            </a:xfrm>
            <a:prstGeom prst="rect">
              <a:avLst/>
            </a:prstGeom>
            <a:ln/>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US" sz="1600" spc="-1" strike="noStrike">
                  <a:solidFill>
                    <a:srgbClr val="000000"/>
                  </a:solidFill>
                  <a:latin typeface="Times New Roman"/>
                </a:rPr>
                <a:t>Tính ,  </a:t>
              </a:r>
              <a:endParaRPr b="0" lang="en-US" sz="1600" spc="-1" strike="noStrike">
                <a:latin typeface="Arial"/>
              </a:endParaRPr>
            </a:p>
            <a:p>
              <a:pPr algn="ctr">
                <a:lnSpc>
                  <a:spcPct val="100000"/>
                </a:lnSpc>
              </a:pPr>
              <a:r>
                <a:rPr b="1" lang="en-US" sz="1600" spc="-1" strike="noStrike">
                  <a:solidFill>
                    <a:srgbClr val="000000"/>
                  </a:solidFill>
                  <a:latin typeface="Times New Roman"/>
                </a:rPr>
                <a:t> </a:t>
              </a:r>
              <a:endParaRPr b="0" lang="en-US" sz="1600" spc="-1" strike="noStrike">
                <a:latin typeface="Arial"/>
              </a:endParaRPr>
            </a:p>
          </p:txBody>
        </p:sp>
        <p:sp>
          <p:nvSpPr>
            <p:cNvPr id="432" name="CustomShape 18"/>
            <p:cNvSpPr/>
            <p:nvPr/>
          </p:nvSpPr>
          <p:spPr>
            <a:xfrm>
              <a:off x="6248160" y="4218840"/>
              <a:ext cx="2379960" cy="1452960"/>
            </a:xfrm>
            <a:prstGeom prst="rect">
              <a:avLst/>
            </a:prstGeom>
            <a:blipFill rotWithShape="0">
              <a:blip r:embed="rId8"/>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33" name="CustomShape 19"/>
            <p:cNvSpPr/>
            <p:nvPr/>
          </p:nvSpPr>
          <p:spPr>
            <a:xfrm>
              <a:off x="8929440" y="4225320"/>
              <a:ext cx="1764720" cy="1446480"/>
            </a:xfrm>
            <a:prstGeom prst="rect">
              <a:avLst/>
            </a:prstGeom>
            <a:ln/>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US" sz="1600" spc="-1" strike="noStrike">
                  <a:solidFill>
                    <a:srgbClr val="000000"/>
                  </a:solidFill>
                  <a:latin typeface="Times New Roman"/>
                </a:rPr>
                <a:t>Tính ,  </a:t>
              </a:r>
              <a:endParaRPr b="0" lang="en-US" sz="1600" spc="-1" strike="noStrike">
                <a:latin typeface="Arial"/>
              </a:endParaRPr>
            </a:p>
            <a:p>
              <a:pPr algn="ctr">
                <a:lnSpc>
                  <a:spcPct val="100000"/>
                </a:lnSpc>
              </a:pPr>
              <a:endParaRPr b="0" lang="en-US" sz="1600" spc="-1" strike="noStrike">
                <a:latin typeface="Arial"/>
              </a:endParaRPr>
            </a:p>
          </p:txBody>
        </p:sp>
        <p:sp>
          <p:nvSpPr>
            <p:cNvPr id="434" name="CustomShape 20"/>
            <p:cNvSpPr/>
            <p:nvPr/>
          </p:nvSpPr>
          <p:spPr>
            <a:xfrm>
              <a:off x="8929440" y="4225320"/>
              <a:ext cx="1764720" cy="1446480"/>
            </a:xfrm>
            <a:prstGeom prst="rect">
              <a:avLst/>
            </a:prstGeom>
            <a:blipFill rotWithShape="0">
              <a:blip r:embed="rId9"/>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35" name="CustomShape 21"/>
            <p:cNvSpPr/>
            <p:nvPr/>
          </p:nvSpPr>
          <p:spPr>
            <a:xfrm flipV="1">
              <a:off x="5505840" y="2979360"/>
              <a:ext cx="2166120" cy="622800"/>
            </a:xfrm>
            <a:prstGeom prst="bentUpArrow">
              <a:avLst>
                <a:gd name="adj1" fmla="val 25000"/>
                <a:gd name="adj2" fmla="val 25000"/>
                <a:gd name="adj3" fmla="val 25000"/>
              </a:avLst>
            </a:prstGeom>
            <a:ln/>
          </p:spPr>
          <p:style>
            <a:lnRef idx="1">
              <a:schemeClr val="accent6"/>
            </a:lnRef>
            <a:fillRef idx="2">
              <a:schemeClr val="accent6"/>
            </a:fillRef>
            <a:effectRef idx="1">
              <a:schemeClr val="accent6"/>
            </a:effectRef>
            <a:fontRef idx="minor"/>
          </p:style>
        </p:sp>
        <p:sp>
          <p:nvSpPr>
            <p:cNvPr id="436" name="CustomShape 22"/>
            <p:cNvSpPr/>
            <p:nvPr/>
          </p:nvSpPr>
          <p:spPr>
            <a:xfrm>
              <a:off x="5240880" y="5672160"/>
              <a:ext cx="2431080" cy="622440"/>
            </a:xfrm>
            <a:prstGeom prst="bentUpArrow">
              <a:avLst>
                <a:gd name="adj1" fmla="val 25000"/>
                <a:gd name="adj2" fmla="val 25000"/>
                <a:gd name="adj3" fmla="val 25000"/>
              </a:avLst>
            </a:prstGeom>
            <a:ln/>
          </p:spPr>
          <p:style>
            <a:lnRef idx="1">
              <a:schemeClr val="accent6"/>
            </a:lnRef>
            <a:fillRef idx="2">
              <a:schemeClr val="accent6"/>
            </a:fillRef>
            <a:effectRef idx="1">
              <a:schemeClr val="accent6"/>
            </a:effectRef>
            <a:fontRef idx="minor"/>
          </p:style>
        </p:sp>
        <p:sp>
          <p:nvSpPr>
            <p:cNvPr id="437" name="CustomShape 23"/>
            <p:cNvSpPr/>
            <p:nvPr/>
          </p:nvSpPr>
          <p:spPr>
            <a:xfrm>
              <a:off x="8628480" y="4814280"/>
              <a:ext cx="300600" cy="353520"/>
            </a:xfrm>
            <a:prstGeom prst="rightArrow">
              <a:avLst>
                <a:gd name="adj1" fmla="val 50000"/>
                <a:gd name="adj2" fmla="val 50000"/>
              </a:avLst>
            </a:prstGeom>
            <a:ln/>
          </p:spPr>
          <p:style>
            <a:lnRef idx="1">
              <a:schemeClr val="accent5"/>
            </a:lnRef>
            <a:fillRef idx="2">
              <a:schemeClr val="accent5"/>
            </a:fillRef>
            <a:effectRef idx="1">
              <a:schemeClr val="accent5"/>
            </a:effectRef>
            <a:fontRef idx="minor"/>
          </p:style>
        </p:sp>
        <p:sp>
          <p:nvSpPr>
            <p:cNvPr id="438" name="CustomShape 24"/>
            <p:cNvSpPr/>
            <p:nvPr/>
          </p:nvSpPr>
          <p:spPr>
            <a:xfrm>
              <a:off x="7896240" y="2380680"/>
              <a:ext cx="1764720" cy="1133640"/>
            </a:xfrm>
            <a:prstGeom prst="rect">
              <a:avLst/>
            </a:prstGeom>
            <a:solidFill>
              <a:schemeClr val="accent2">
                <a:lumMod val="20000"/>
                <a:lumOff val="80000"/>
              </a:schemeClr>
            </a:solidFill>
            <a:ln/>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US" sz="1600" spc="-1" strike="noStrike">
                  <a:solidFill>
                    <a:srgbClr val="000000"/>
                  </a:solidFill>
                  <a:latin typeface="Times New Roman"/>
                </a:rPr>
                <a:t>Tính ảnh đầu ra</a:t>
              </a:r>
              <a:endParaRPr b="0" lang="en-US" sz="1600" spc="-1" strike="noStrike">
                <a:latin typeface="Arial"/>
              </a:endParaRPr>
            </a:p>
            <a:p>
              <a:pPr algn="ctr">
                <a:lnSpc>
                  <a:spcPct val="100000"/>
                </a:lnSpc>
              </a:pPr>
              <a:endParaRPr b="0" lang="en-US" sz="1600" spc="-1" strike="noStrike">
                <a:latin typeface="Arial"/>
              </a:endParaRPr>
            </a:p>
            <a:p>
              <a:pPr algn="ctr">
                <a:lnSpc>
                  <a:spcPct val="100000"/>
                </a:lnSpc>
              </a:pPr>
              <a:endParaRPr b="0" lang="en-US" sz="1600" spc="-1" strike="noStrike">
                <a:latin typeface="Arial"/>
              </a:endParaRPr>
            </a:p>
          </p:txBody>
        </p:sp>
        <p:sp>
          <p:nvSpPr>
            <p:cNvPr id="439" name="CustomShape 25"/>
            <p:cNvSpPr/>
            <p:nvPr/>
          </p:nvSpPr>
          <p:spPr>
            <a:xfrm>
              <a:off x="7896240" y="2380680"/>
              <a:ext cx="1764720" cy="1133640"/>
            </a:xfrm>
            <a:prstGeom prst="rect">
              <a:avLst/>
            </a:prstGeom>
            <a:blipFill rotWithShape="0">
              <a:blip r:embed="rId10"/>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40" name="CustomShape 26"/>
            <p:cNvSpPr/>
            <p:nvPr/>
          </p:nvSpPr>
          <p:spPr>
            <a:xfrm>
              <a:off x="8127000" y="3514680"/>
              <a:ext cx="427680" cy="710280"/>
            </a:xfrm>
            <a:prstGeom prst="upArrow">
              <a:avLst>
                <a:gd name="adj1" fmla="val 50000"/>
                <a:gd name="adj2" fmla="val 50000"/>
              </a:avLst>
            </a:prstGeom>
            <a:ln/>
          </p:spPr>
          <p:style>
            <a:lnRef idx="1">
              <a:schemeClr val="accent5"/>
            </a:lnRef>
            <a:fillRef idx="2">
              <a:schemeClr val="accent5"/>
            </a:fillRef>
            <a:effectRef idx="1">
              <a:schemeClr val="accent5"/>
            </a:effectRef>
            <a:fontRef idx="minor"/>
          </p:style>
        </p:sp>
        <p:sp>
          <p:nvSpPr>
            <p:cNvPr id="441" name="CustomShape 27"/>
            <p:cNvSpPr/>
            <p:nvPr/>
          </p:nvSpPr>
          <p:spPr>
            <a:xfrm>
              <a:off x="8994600" y="3508200"/>
              <a:ext cx="427680" cy="710280"/>
            </a:xfrm>
            <a:prstGeom prst="upArrow">
              <a:avLst>
                <a:gd name="adj1" fmla="val 50000"/>
                <a:gd name="adj2" fmla="val 50000"/>
              </a:avLst>
            </a:prstGeom>
            <a:ln/>
          </p:spPr>
          <p:style>
            <a:lnRef idx="1">
              <a:schemeClr val="accent5"/>
            </a:lnRef>
            <a:fillRef idx="2">
              <a:schemeClr val="accent5"/>
            </a:fillRef>
            <a:effectRef idx="1">
              <a:schemeClr val="accent5"/>
            </a:effectRef>
            <a:fontRef idx="minor"/>
          </p:style>
        </p:sp>
      </p:grpSp>
      <p:sp>
        <p:nvSpPr>
          <p:cNvPr id="442" name="CustomShape 28"/>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27</a:t>
            </a:r>
            <a:endParaRPr b="0" lang="en-US" sz="1800" spc="-1" strike="noStrike">
              <a:latin typeface="Arial"/>
            </a:endParaRPr>
          </a:p>
        </p:txBody>
      </p:sp>
      <p:sp>
        <p:nvSpPr>
          <p:cNvPr id="443" name="CustomShape 29"/>
          <p:cNvSpPr/>
          <p:nvPr/>
        </p:nvSpPr>
        <p:spPr>
          <a:xfrm>
            <a:off x="7979040" y="6111360"/>
            <a:ext cx="159984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2060"/>
                </a:solidFill>
                <a:latin typeface="Arial"/>
              </a:rPr>
              <a:t>LEP Filter</a:t>
            </a:r>
            <a:endParaRPr b="0" lang="en-US" sz="2400" spc="-1" strike="noStrike">
              <a:latin typeface="Arial"/>
            </a:endParaRPr>
          </a:p>
        </p:txBody>
      </p:sp>
    </p:spTree>
  </p:cSld>
  <p:timing>
    <p:tnLst>
      <p:par>
        <p:cTn id="355" dur="indefinite" restart="never" nodeType="tmRoot">
          <p:childTnLst>
            <p:seq>
              <p:cTn id="356" dur="indefinite" nodeType="mainSeq">
                <p:childTnLst>
                  <p:par>
                    <p:cTn id="357" fill="hold">
                      <p:stCondLst>
                        <p:cond delay="0"/>
                      </p:stCondLst>
                      <p:childTnLst>
                        <p:par>
                          <p:cTn id="358" fill="hold">
                            <p:stCondLst>
                              <p:cond delay="0"/>
                            </p:stCondLst>
                            <p:childTnLst>
                              <p:par>
                                <p:cTn id="359" nodeType="withEffect" fill="hold" presetClass="entr" presetID="22" presetSubtype="4">
                                  <p:stCondLst>
                                    <p:cond delay="0"/>
                                  </p:stCondLst>
                                  <p:childTnLst>
                                    <p:set>
                                      <p:cBhvr>
                                        <p:cTn id="360" dur="1" fill="hold">
                                          <p:stCondLst>
                                            <p:cond delay="0"/>
                                          </p:stCondLst>
                                        </p:cTn>
                                        <p:tgtEl>
                                          <p:spTgt spid="417"/>
                                        </p:tgtEl>
                                        <p:attrNameLst>
                                          <p:attrName>style.visibility</p:attrName>
                                        </p:attrNameLst>
                                      </p:cBhvr>
                                      <p:to>
                                        <p:strVal val="visible"/>
                                      </p:to>
                                    </p:set>
                                    <p:animEffect filter="wipe(down)" transition="in">
                                      <p:cBhvr additive="repl">
                                        <p:cTn id="361" dur="300"/>
                                        <p:tgtEl>
                                          <p:spTgt spid="417"/>
                                        </p:tgtEl>
                                      </p:cBhvr>
                                    </p:animEffect>
                                  </p:childTnLst>
                                </p:cTn>
                              </p:par>
                              <p:par>
                                <p:cTn id="362" nodeType="withEffect" fill="hold" presetClass="entr" presetID="16" presetSubtype="21">
                                  <p:stCondLst>
                                    <p:cond delay="0"/>
                                  </p:stCondLst>
                                  <p:childTnLst>
                                    <p:set>
                                      <p:cBhvr>
                                        <p:cTn id="363" dur="1" fill="hold">
                                          <p:stCondLst>
                                            <p:cond delay="0"/>
                                          </p:stCondLst>
                                        </p:cTn>
                                        <p:tgtEl>
                                          <p:spTgt spid="443"/>
                                        </p:tgtEl>
                                        <p:attrNameLst>
                                          <p:attrName>style.visibility</p:attrName>
                                        </p:attrNameLst>
                                      </p:cBhvr>
                                      <p:to>
                                        <p:strVal val="visible"/>
                                      </p:to>
                                    </p:set>
                                    <p:animEffect filter="barn(inVertical)" transition="in">
                                      <p:cBhvr additive="repl">
                                        <p:cTn id="364" dur="300"/>
                                        <p:tgtEl>
                                          <p:spTgt spid="4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44"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445" name="Picture 5" descr=""/>
          <p:cNvPicPr/>
          <p:nvPr/>
        </p:nvPicPr>
        <p:blipFill>
          <a:blip r:embed="rId2"/>
          <a:stretch/>
        </p:blipFill>
        <p:spPr>
          <a:xfrm>
            <a:off x="0" y="0"/>
            <a:ext cx="1521720" cy="1070280"/>
          </a:xfrm>
          <a:prstGeom prst="rect">
            <a:avLst/>
          </a:prstGeom>
          <a:ln>
            <a:noFill/>
          </a:ln>
        </p:spPr>
      </p:pic>
      <p:sp>
        <p:nvSpPr>
          <p:cNvPr id="446"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447" name="CustomShape 3"/>
          <p:cNvSpPr/>
          <p:nvPr/>
        </p:nvSpPr>
        <p:spPr>
          <a:xfrm>
            <a:off x="1210320" y="1346760"/>
            <a:ext cx="1098144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grpSp>
        <p:nvGrpSpPr>
          <p:cNvPr id="448" name="Group 4"/>
          <p:cNvGrpSpPr/>
          <p:nvPr/>
        </p:nvGrpSpPr>
        <p:grpSpPr>
          <a:xfrm>
            <a:off x="1210320" y="2338920"/>
            <a:ext cx="10578600" cy="1383840"/>
            <a:chOff x="1210320" y="2338920"/>
            <a:chExt cx="10578600" cy="1383840"/>
          </a:xfrm>
        </p:grpSpPr>
        <p:sp>
          <p:nvSpPr>
            <p:cNvPr id="449" name="CustomShape 5"/>
            <p:cNvSpPr/>
            <p:nvPr/>
          </p:nvSpPr>
          <p:spPr>
            <a:xfrm>
              <a:off x="2475720" y="2338920"/>
              <a:ext cx="2908080" cy="1383840"/>
            </a:xfrm>
            <a:prstGeom prst="rect">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Tính histogram ảnh nhiệt</a:t>
              </a:r>
              <a:endParaRPr b="0" lang="en-US" sz="1800" spc="-1" strike="noStrike">
                <a:latin typeface="Arial"/>
              </a:endParaRPr>
            </a:p>
            <a:p>
              <a:pPr algn="ctr">
                <a:lnSpc>
                  <a:spcPct val="100000"/>
                </a:lnSpc>
              </a:pPr>
              <a:r>
                <a:rPr b="1" lang="en-US" sz="1800" spc="-1" strike="noStrike">
                  <a:solidFill>
                    <a:srgbClr val="000000"/>
                  </a:solidFill>
                  <a:latin typeface="Times New Roman"/>
                </a:rPr>
                <a:t>(RAM 1)</a:t>
              </a:r>
              <a:endParaRPr b="0" lang="en-US" sz="1800" spc="-1" strike="noStrike">
                <a:latin typeface="Arial"/>
              </a:endParaRPr>
            </a:p>
          </p:txBody>
        </p:sp>
        <p:sp>
          <p:nvSpPr>
            <p:cNvPr id="450" name="CustomShape 6"/>
            <p:cNvSpPr/>
            <p:nvPr/>
          </p:nvSpPr>
          <p:spPr>
            <a:xfrm>
              <a:off x="1210320" y="2607120"/>
              <a:ext cx="1265040" cy="847440"/>
            </a:xfrm>
            <a:prstGeom prst="righ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200" spc="-1" strike="noStrike">
                  <a:solidFill>
                    <a:srgbClr val="ffffff"/>
                  </a:solidFill>
                  <a:latin typeface="Times New Roman"/>
                </a:rPr>
                <a:t>Ảnh nhiệt</a:t>
              </a:r>
              <a:endParaRPr b="0" lang="en-US" sz="1200" spc="-1" strike="noStrike">
                <a:latin typeface="Arial"/>
              </a:endParaRPr>
            </a:p>
          </p:txBody>
        </p:sp>
        <p:sp>
          <p:nvSpPr>
            <p:cNvPr id="451" name="CustomShape 7"/>
            <p:cNvSpPr/>
            <p:nvPr/>
          </p:nvSpPr>
          <p:spPr>
            <a:xfrm>
              <a:off x="6184080" y="2338920"/>
              <a:ext cx="3009600" cy="1383840"/>
            </a:xfrm>
            <a:prstGeom prst="rect">
              <a:avLst/>
            </a:prstGeom>
            <a:ln/>
          </p:spPr>
          <p:style>
            <a:lnRef idx="1">
              <a:schemeClr val="accent1"/>
            </a:lnRef>
            <a:fillRef idx="2">
              <a:schemeClr val="accent1"/>
            </a:fillRef>
            <a:effectRef idx="1">
              <a:schemeClr val="accent1"/>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Tính tổng tích lũy có trọng số histogram và chuẩn </a:t>
              </a:r>
              <a:endParaRPr b="0" lang="en-US" sz="1800" spc="-1" strike="noStrike">
                <a:latin typeface="Arial"/>
              </a:endParaRPr>
            </a:p>
            <a:p>
              <a:pPr algn="ctr">
                <a:lnSpc>
                  <a:spcPct val="100000"/>
                </a:lnSpc>
              </a:pPr>
              <a:r>
                <a:rPr b="1" lang="en-US" sz="1800" spc="-1" strike="noStrike">
                  <a:solidFill>
                    <a:srgbClr val="000000"/>
                  </a:solidFill>
                  <a:latin typeface="Times New Roman"/>
                </a:rPr>
                <a:t>hóa về [0..1] </a:t>
              </a:r>
              <a:endParaRPr b="0" lang="en-US" sz="1800" spc="-1" strike="noStrike">
                <a:latin typeface="Arial"/>
              </a:endParaRPr>
            </a:p>
            <a:p>
              <a:pPr algn="ctr">
                <a:lnSpc>
                  <a:spcPct val="100000"/>
                </a:lnSpc>
              </a:pPr>
              <a:r>
                <a:rPr b="1" lang="en-US" sz="1800" spc="-1" strike="noStrike">
                  <a:solidFill>
                    <a:srgbClr val="000000"/>
                  </a:solidFill>
                  <a:latin typeface="Times New Roman"/>
                </a:rPr>
                <a:t>(RAM 2)</a:t>
              </a:r>
              <a:endParaRPr b="0" lang="en-US" sz="1800" spc="-1" strike="noStrike">
                <a:latin typeface="Arial"/>
              </a:endParaRPr>
            </a:p>
          </p:txBody>
        </p:sp>
        <p:sp>
          <p:nvSpPr>
            <p:cNvPr id="452" name="CustomShape 8"/>
            <p:cNvSpPr/>
            <p:nvPr/>
          </p:nvSpPr>
          <p:spPr>
            <a:xfrm>
              <a:off x="5383800" y="2840760"/>
              <a:ext cx="799920" cy="380520"/>
            </a:xfrm>
            <a:prstGeom prst="rightArrow">
              <a:avLst>
                <a:gd name="adj1" fmla="val 50000"/>
                <a:gd name="adj2" fmla="val 50000"/>
              </a:avLst>
            </a:prstGeom>
            <a:ln/>
          </p:spPr>
          <p:style>
            <a:lnRef idx="1">
              <a:schemeClr val="accent6"/>
            </a:lnRef>
            <a:fillRef idx="2">
              <a:schemeClr val="accent6"/>
            </a:fillRef>
            <a:effectRef idx="1">
              <a:schemeClr val="accent6"/>
            </a:effectRef>
            <a:fontRef idx="minor"/>
          </p:style>
        </p:sp>
        <p:sp>
          <p:nvSpPr>
            <p:cNvPr id="453" name="CustomShape 9"/>
            <p:cNvSpPr/>
            <p:nvPr/>
          </p:nvSpPr>
          <p:spPr>
            <a:xfrm>
              <a:off x="9194040" y="2840760"/>
              <a:ext cx="888480" cy="380520"/>
            </a:xfrm>
            <a:prstGeom prst="rightArrow">
              <a:avLst>
                <a:gd name="adj1" fmla="val 50000"/>
                <a:gd name="adj2" fmla="val 50000"/>
              </a:avLst>
            </a:prstGeom>
            <a:ln/>
          </p:spPr>
          <p:style>
            <a:lnRef idx="1">
              <a:schemeClr val="accent1"/>
            </a:lnRef>
            <a:fillRef idx="2">
              <a:schemeClr val="accent1"/>
            </a:fillRef>
            <a:effectRef idx="1">
              <a:schemeClr val="accent1"/>
            </a:effectRef>
            <a:fontRef idx="minor"/>
          </p:style>
        </p:sp>
        <p:sp>
          <p:nvSpPr>
            <p:cNvPr id="454" name="CustomShape 10"/>
            <p:cNvSpPr/>
            <p:nvPr/>
          </p:nvSpPr>
          <p:spPr>
            <a:xfrm>
              <a:off x="10390320" y="2840760"/>
              <a:ext cx="10908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7030a0"/>
                  </a:solidFill>
                  <a:latin typeface="Times New Roman"/>
                </a:rPr>
                <a:t>Trọng số </a:t>
              </a:r>
              <a:endParaRPr b="0" lang="en-US" sz="1800" spc="-1" strike="noStrike">
                <a:latin typeface="Arial"/>
              </a:endParaRPr>
            </a:p>
          </p:txBody>
        </p:sp>
        <p:sp>
          <p:nvSpPr>
            <p:cNvPr id="455" name="CustomShape 11"/>
            <p:cNvSpPr/>
            <p:nvPr/>
          </p:nvSpPr>
          <p:spPr>
            <a:xfrm>
              <a:off x="10082880" y="2840760"/>
              <a:ext cx="1706040" cy="369000"/>
            </a:xfrm>
            <a:prstGeom prst="rect">
              <a:avLst/>
            </a:prstGeom>
            <a:blipFill rotWithShape="0">
              <a:blip r:embed="rId3"/>
              <a:stretch>
                <a:fillRect l="-3196" t="-8169" r="-346" b="-2458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grpSp>
      <mc:AlternateContent>
        <mc:Choice xmlns:a14="http://schemas.microsoft.com/office/drawing/2010/main" Requires="a14">
          <p:sp>
            <p:nvSpPr>
              <p:cNvPr id="456" name="Formula 12"/>
              <p:cNvSpPr txBox="1"/>
              <p:nvPr/>
            </p:nvSpPr>
            <p:spPr>
              <a:xfrm>
                <a:off x="4276440" y="3860640"/>
                <a:ext cx="4163400" cy="1144800"/>
              </a:xfrm>
              <a:prstGeom prst="rect">
                <a:avLst/>
              </a:prstGeom>
            </p:spPr>
            <p:txBody>
              <a:bodyPr/>
              <a:p>
                <a14:m>
                  <m:oMath xmlns:m="http://schemas.openxmlformats.org/officeDocument/2006/math">
                    <m:r>
                      <m:t xml:space="preserve">𝑺</m:t>
                    </m:r>
                    <m:d>
                      <m:dPr>
                        <m:begChr m:val="("/>
                        <m:endChr m:val=")"/>
                      </m:dPr>
                      <m:e>
                        <m:sSub>
                          <m:e>
                            <m:r>
                              <m:t xml:space="preserve">𝒂</m:t>
                            </m:r>
                          </m:e>
                          <m:sub>
                            <m:r>
                              <m:t xml:space="preserve">𝒎</m:t>
                            </m:r>
                          </m:sub>
                        </m:sSub>
                      </m:e>
                    </m:d>
                    <m:r>
                      <m:t xml:space="preserve">=</m:t>
                    </m:r>
                    <m:nary>
                      <m:naryPr>
                        <m:chr m:val="∑"/>
                      </m:naryPr>
                      <m:sub>
                        <m:r>
                          <m:t xml:space="preserve">𝒏</m:t>
                        </m:r>
                        <m:r>
                          <m:t xml:space="preserve">=</m:t>
                        </m:r>
                        <m:r>
                          <m:t xml:space="preserve">𝟎</m:t>
                        </m:r>
                      </m:sub>
                      <m:sup>
                        <m:r>
                          <m:t xml:space="preserve">𝟐𝟓𝟓</m:t>
                        </m:r>
                      </m:sup>
                      <m:e>
                        <m:sSub>
                          <m:e>
                            <m:r>
                              <m:t xml:space="preserve">𝒇</m:t>
                            </m:r>
                          </m:e>
                          <m:sub>
                            <m:r>
                              <m:t xml:space="preserve">𝒏</m:t>
                            </m:r>
                          </m:sub>
                        </m:sSub>
                        <m:r>
                          <m:t xml:space="preserve">.</m:t>
                        </m:r>
                        <m:r>
                          <m:t xml:space="preserve">𝒅𝒊𝒔</m:t>
                        </m:r>
                        <m:d>
                          <m:dPr>
                            <m:begChr m:val="("/>
                            <m:endChr m:val=")"/>
                          </m:dPr>
                          <m:e>
                            <m:sSub>
                              <m:e>
                                <m:r>
                                  <m:t xml:space="preserve">𝒂</m:t>
                                </m:r>
                              </m:e>
                              <m:sub>
                                <m:r>
                                  <m:t xml:space="preserve">𝒎</m:t>
                                </m:r>
                              </m:sub>
                            </m:sSub>
                            <m:r>
                              <m:t xml:space="preserve">,</m:t>
                            </m:r>
                            <m:sSub>
                              <m:e>
                                <m:r>
                                  <m:t xml:space="preserve">𝒂</m:t>
                                </m:r>
                              </m:e>
                              <m:sub>
                                <m:r>
                                  <m:t xml:space="preserve">𝒏</m:t>
                                </m:r>
                              </m:sub>
                            </m:sSub>
                          </m:e>
                        </m:d>
                        <m:r>
                          <m:t xml:space="preserve">,</m:t>
                        </m:r>
                      </m:e>
                    </m:nary>
                  </m:oMath>
                </a14:m>
              </a:p>
            </p:txBody>
          </p:sp>
        </mc:Choice>
        <mc:Fallback/>
      </mc:AlternateContent>
      <p:sp>
        <p:nvSpPr>
          <p:cNvPr id="457" name="CustomShape 13"/>
          <p:cNvSpPr/>
          <p:nvPr/>
        </p:nvSpPr>
        <p:spPr>
          <a:xfrm>
            <a:off x="4276440" y="3860640"/>
            <a:ext cx="4163400" cy="1144800"/>
          </a:xfrm>
          <a:prstGeom prst="rect">
            <a:avLst/>
          </a:prstGeom>
          <a:blipFill rotWithShape="0">
            <a:blip r:embed="rId4"/>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mc:AlternateContent>
        <mc:Choice xmlns:a14="http://schemas.microsoft.com/office/drawing/2010/main" Requires="a14">
          <p:sp>
            <p:nvSpPr>
              <p:cNvPr id="458" name="Formula 14"/>
              <p:cNvSpPr txBox="1"/>
              <p:nvPr/>
            </p:nvSpPr>
            <p:spPr>
              <a:xfrm>
                <a:off x="2741760" y="5546160"/>
                <a:ext cx="7772040" cy="915840"/>
              </a:xfrm>
              <a:prstGeom prst="rect">
                <a:avLst/>
              </a:prstGeom>
            </p:spPr>
            <p:txBody>
              <a:bodyPr/>
              <a:p>
                <a14:m>
                  <m:oMath xmlns:m="http://schemas.openxmlformats.org/officeDocument/2006/math">
                    <m:r>
                      <m:t xml:space="preserve">𝒅𝒊𝒔</m:t>
                    </m:r>
                    <m:d>
                      <m:dPr>
                        <m:begChr m:val="("/>
                        <m:endChr m:val=")"/>
                      </m:dPr>
                      <m:e>
                        <m:sSub>
                          <m:e>
                            <m:r>
                              <m:t xml:space="preserve">𝒂</m:t>
                            </m:r>
                          </m:e>
                          <m:sub>
                            <m:r>
                              <m:t xml:space="preserve">𝒎</m:t>
                            </m:r>
                          </m:sub>
                        </m:sSub>
                        <m:r>
                          <m:t xml:space="preserve">,</m:t>
                        </m:r>
                        <m:sSub>
                          <m:e>
                            <m:r>
                              <m:t xml:space="preserve">𝒂</m:t>
                            </m:r>
                          </m:e>
                          <m:sub>
                            <m:r>
                              <m:t xml:space="preserve">𝒏</m:t>
                            </m:r>
                          </m:sub>
                        </m:sSub>
                      </m:e>
                    </m:d>
                    <m:r>
                      <m:t xml:space="preserve">=</m:t>
                    </m:r>
                    <m:d>
                      <m:dPr>
                        <m:begChr m:val="{"/>
                        <m:endChr m:val=""/>
                      </m:dPr>
                      <m:e>
                        <m:eqArr>
                          <m:e>
                            <m:sSub>
                              <m:e>
                                <m:r>
                                  <m:t xml:space="preserve">𝒂</m:t>
                                </m:r>
                              </m:e>
                              <m:sub>
                                <m:r>
                                  <m:t xml:space="preserve">𝒎</m:t>
                                </m:r>
                              </m:sub>
                            </m:sSub>
                            <m:r>
                              <m:t xml:space="preserve">−</m:t>
                            </m:r>
                            <m:r>
                              <m:t xml:space="preserve">𝒂𝒏</m:t>
                            </m:r>
                            <m:r>
                              <m:t xml:space="preserve">,</m:t>
                            </m:r>
                            <m:r>
                              <m:t xml:space="preserve">𝒊𝒇</m:t>
                            </m:r>
                            <m:sSub>
                              <m:e>
                                <m:r>
                                  <m:t xml:space="preserve">𝒂</m:t>
                                </m:r>
                              </m:e>
                              <m:sub>
                                <m:r>
                                  <m:t xml:space="preserve">𝒎</m:t>
                                </m:r>
                              </m:sub>
                            </m:sSub>
                            <m:r>
                              <m:t xml:space="preserve">−</m:t>
                            </m:r>
                            <m:sSub>
                              <m:e>
                                <m:r>
                                  <m:t xml:space="preserve">𝒂</m:t>
                                </m:r>
                              </m:e>
                              <m:sub>
                                <m:r>
                                  <m:t xml:space="preserve">𝒏</m:t>
                                </m:r>
                              </m:sub>
                            </m:sSub>
                            <m:r>
                              <m:t xml:space="preserve">≥</m:t>
                            </m:r>
                            <m:r>
                              <m:t xml:space="preserve">𝟎</m:t>
                            </m:r>
                            <m:r>
                              <m:t xml:space="preserve">,</m:t>
                            </m:r>
                          </m:e>
                          <m:e>
                            <m:r>
                              <m:t xml:space="preserve">𝟎</m:t>
                            </m:r>
                            <m:r>
                              <m:t xml:space="preserve">,</m:t>
                            </m:r>
                            <m:r>
                              <m:t xml:space="preserve">𝒊𝒇</m:t>
                            </m:r>
                            <m:sSub>
                              <m:e>
                                <m:r>
                                  <m:t xml:space="preserve">𝒂</m:t>
                                </m:r>
                              </m:e>
                              <m:sub>
                                <m:r>
                                  <m:t xml:space="preserve">𝒎</m:t>
                                </m:r>
                              </m:sub>
                            </m:sSub>
                            <m:r>
                              <m:t xml:space="preserve">−</m:t>
                            </m:r>
                            <m:sSub>
                              <m:e>
                                <m:r>
                                  <m:t xml:space="preserve">𝒂</m:t>
                                </m:r>
                              </m:e>
                              <m:sub>
                                <m:r>
                                  <m:t xml:space="preserve">𝒏</m:t>
                                </m:r>
                              </m:sub>
                            </m:sSub>
                            <m:r>
                              <m:t xml:space="preserve">&lt;</m:t>
                            </m:r>
                            <m:r>
                              <m:t xml:space="preserve">𝟎</m:t>
                            </m:r>
                            <m:r>
                              <m:t xml:space="preserve">,</m:t>
                            </m:r>
                          </m:e>
                        </m:eqArr>
                      </m:e>
                    </m:d>
                  </m:oMath>
                </a14:m>
              </a:p>
            </p:txBody>
          </p:sp>
        </mc:Choice>
        <mc:Fallback/>
      </mc:AlternateContent>
      <p:sp>
        <p:nvSpPr>
          <p:cNvPr id="459" name="CustomShape 15"/>
          <p:cNvSpPr/>
          <p:nvPr/>
        </p:nvSpPr>
        <p:spPr>
          <a:xfrm>
            <a:off x="2741760" y="5546160"/>
            <a:ext cx="7772040" cy="915840"/>
          </a:xfrm>
          <a:prstGeom prst="rect">
            <a:avLst/>
          </a:prstGeom>
          <a:blipFill rotWithShape="0">
            <a:blip r:embed="rId5"/>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60" name="CustomShape 16"/>
          <p:cNvSpPr/>
          <p:nvPr/>
        </p:nvSpPr>
        <p:spPr>
          <a:xfrm>
            <a:off x="2541240" y="5005080"/>
            <a:ext cx="831924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2060"/>
                </a:solidFill>
                <a:latin typeface="Arial"/>
              </a:rPr>
              <a:t>Trong đó là tần suất xuất hiện của điểm ảnh  tương ứng, và:</a:t>
            </a:r>
            <a:endParaRPr b="0" lang="en-US" sz="2400" spc="-1" strike="noStrike">
              <a:latin typeface="Arial"/>
            </a:endParaRPr>
          </a:p>
        </p:txBody>
      </p:sp>
      <p:sp>
        <p:nvSpPr>
          <p:cNvPr id="461" name="CustomShape 17"/>
          <p:cNvSpPr/>
          <p:nvPr/>
        </p:nvSpPr>
        <p:spPr>
          <a:xfrm>
            <a:off x="2196360" y="5005080"/>
            <a:ext cx="9009000" cy="461160"/>
          </a:xfrm>
          <a:prstGeom prst="rect">
            <a:avLst/>
          </a:prstGeom>
          <a:blipFill rotWithShape="0">
            <a:blip r:embed="rId6"/>
            <a:stretch>
              <a:fillRect l="-1011" t="-9192" r="-67" b="-3025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62" name="CustomShape 18"/>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28</a:t>
            </a:r>
            <a:endParaRPr b="0" lang="en-US" sz="1800" spc="-1" strike="noStrike">
              <a:latin typeface="Arial"/>
            </a:endParaRPr>
          </a:p>
        </p:txBody>
      </p:sp>
    </p:spTree>
  </p:cSld>
  <p:timing>
    <p:tnLst>
      <p:par>
        <p:cTn id="365" dur="indefinite" restart="never" nodeType="tmRoot">
          <p:childTnLst>
            <p:seq>
              <p:cTn id="36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0" name="CustomShape 1"/>
          <p:cNvSpPr/>
          <p:nvPr/>
        </p:nvSpPr>
        <p:spPr>
          <a:xfrm>
            <a:off x="3778560" y="201600"/>
            <a:ext cx="438336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ffffff"/>
                </a:solidFill>
                <a:latin typeface="Verdana"/>
                <a:ea typeface="Verdana"/>
              </a:rPr>
              <a:t>GIỚI THIỆU</a:t>
            </a:r>
            <a:endParaRPr b="0" lang="en-US" sz="3600" spc="-1" strike="noStrike">
              <a:latin typeface="Arial"/>
            </a:endParaRPr>
          </a:p>
        </p:txBody>
      </p:sp>
      <p:sp>
        <p:nvSpPr>
          <p:cNvPr id="101" name="CustomShape 2"/>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ffffff"/>
                </a:solidFill>
                <a:latin typeface="Arial"/>
              </a:rPr>
              <a:t>02</a:t>
            </a:r>
            <a:endParaRPr b="0" lang="en-US" sz="1800" spc="-1" strike="noStrike">
              <a:latin typeface="Arial"/>
            </a:endParaRPr>
          </a:p>
        </p:txBody>
      </p:sp>
      <p:sp>
        <p:nvSpPr>
          <p:cNvPr id="102" name="CustomShape 3"/>
          <p:cNvSpPr/>
          <p:nvPr/>
        </p:nvSpPr>
        <p:spPr>
          <a:xfrm>
            <a:off x="1743840" y="3225600"/>
            <a:ext cx="939060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d99694"/>
                </a:solidFill>
                <a:latin typeface="Calibri"/>
              </a:rPr>
              <a:t>Performance Per Watt!!</a:t>
            </a:r>
            <a:endParaRPr b="0" lang="en-US" sz="5400" spc="-1" strike="noStrike">
              <a:latin typeface="Arial"/>
            </a:endParaRPr>
          </a:p>
        </p:txBody>
      </p:sp>
      <p:sp>
        <p:nvSpPr>
          <p:cNvPr id="103" name="CustomShape 4"/>
          <p:cNvSpPr/>
          <p:nvPr/>
        </p:nvSpPr>
        <p:spPr>
          <a:xfrm>
            <a:off x="970920" y="4809240"/>
            <a:ext cx="10024560" cy="8218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44546a"/>
                </a:solidFill>
                <a:latin typeface="Arial"/>
              </a:rPr>
              <a:t>Vấn đề        Tăng hiệu năng trên mỗi watt điện tiêu thụ</a:t>
            </a:r>
            <a:endParaRPr b="0" lang="en-US" sz="2400" spc="-1" strike="noStrike">
              <a:latin typeface="Arial"/>
            </a:endParaRPr>
          </a:p>
          <a:p>
            <a:pPr>
              <a:lnSpc>
                <a:spcPct val="100000"/>
              </a:lnSpc>
            </a:pPr>
            <a:r>
              <a:rPr b="1" lang="en-US" sz="2400" spc="-1" strike="noStrike">
                <a:solidFill>
                  <a:srgbClr val="ff0000"/>
                </a:solidFill>
                <a:latin typeface="Arial"/>
              </a:rPr>
              <a:t>Giải pháp   Xây dựng các khối tính toán chuyên dụng (Accelerators)</a:t>
            </a:r>
            <a:endParaRPr b="0" lang="en-US" sz="2400" spc="-1" strike="noStrike">
              <a:latin typeface="Arial"/>
            </a:endParaRPr>
          </a:p>
        </p:txBody>
      </p:sp>
      <p:sp>
        <p:nvSpPr>
          <p:cNvPr id="104" name="CustomShape 5"/>
          <p:cNvSpPr/>
          <p:nvPr/>
        </p:nvSpPr>
        <p:spPr>
          <a:xfrm>
            <a:off x="585360" y="5270760"/>
            <a:ext cx="376200" cy="281880"/>
          </a:xfrm>
          <a:prstGeom prst="righ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105" name="CustomShape 6"/>
          <p:cNvSpPr/>
          <p:nvPr/>
        </p:nvSpPr>
        <p:spPr>
          <a:xfrm>
            <a:off x="2953440" y="985320"/>
            <a:ext cx="5810760" cy="5169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c00000"/>
                </a:solidFill>
                <a:latin typeface="Arial"/>
              </a:rPr>
              <a:t>HISTORY OF SUPERCOMPUTING</a:t>
            </a:r>
            <a:endParaRPr b="0" lang="en-US" sz="2800" spc="-1" strike="noStrike">
              <a:latin typeface="Arial"/>
            </a:endParaRPr>
          </a:p>
        </p:txBody>
      </p:sp>
    </p:spTree>
  </p:cSld>
  <p:timing>
    <p:tnLst>
      <p:par>
        <p:cTn id="42" dur="indefinite" restart="never" nodeType="tmRoot">
          <p:childTnLst>
            <p:seq>
              <p:cTn id="43" dur="indefinite" nodeType="mainSeq">
                <p:childTnLst>
                  <p:par>
                    <p:cTn id="44" fill="hold">
                      <p:stCondLst>
                        <p:cond delay="0"/>
                      </p:stCondLst>
                      <p:childTnLst>
                        <p:par>
                          <p:cTn id="45" fill="hold">
                            <p:stCondLst>
                              <p:cond delay="0"/>
                            </p:stCondLst>
                            <p:childTnLst>
                              <p:par>
                                <p:cTn id="46" nodeType="withEffect" fill="hold" presetClass="entr" presetID="10">
                                  <p:stCondLst>
                                    <p:cond delay="0"/>
                                  </p:stCondLst>
                                  <p:childTnLst>
                                    <p:set>
                                      <p:cBhvr>
                                        <p:cTn id="47" dur="1" fill="hold">
                                          <p:stCondLst>
                                            <p:cond delay="0"/>
                                          </p:stCondLst>
                                        </p:cTn>
                                        <p:tgtEl>
                                          <p:spTgt spid="102"/>
                                        </p:tgtEl>
                                        <p:attrNameLst>
                                          <p:attrName>style.visibility</p:attrName>
                                        </p:attrNameLst>
                                      </p:cBhvr>
                                      <p:to>
                                        <p:strVal val="visible"/>
                                      </p:to>
                                    </p:set>
                                    <p:animEffect filter="fade" transition="in">
                                      <p:cBhvr additive="repl">
                                        <p:cTn id="48" dur="300"/>
                                        <p:tgtEl>
                                          <p:spTgt spid="102"/>
                                        </p:tgtEl>
                                      </p:cBhvr>
                                    </p:animEffect>
                                  </p:childTnLst>
                                </p:cTn>
                              </p:par>
                              <p:par>
                                <p:cTn id="49" nodeType="withEffect" fill="hold" presetClass="entr" presetID="10">
                                  <p:stCondLst>
                                    <p:cond delay="0"/>
                                  </p:stCondLst>
                                  <p:childTnLst>
                                    <p:set>
                                      <p:cBhvr>
                                        <p:cTn id="50" dur="1" fill="hold">
                                          <p:stCondLst>
                                            <p:cond delay="0"/>
                                          </p:stCondLst>
                                        </p:cTn>
                                        <p:tgtEl>
                                          <p:spTgt spid="103"/>
                                        </p:tgtEl>
                                        <p:attrNameLst>
                                          <p:attrName>style.visibility</p:attrName>
                                        </p:attrNameLst>
                                      </p:cBhvr>
                                      <p:to>
                                        <p:strVal val="visible"/>
                                      </p:to>
                                    </p:set>
                                    <p:animEffect filter="fade" transition="in">
                                      <p:cBhvr additive="repl">
                                        <p:cTn id="51" dur="300"/>
                                        <p:tgtEl>
                                          <p:spTgt spid="103"/>
                                        </p:tgtEl>
                                      </p:cBhvr>
                                    </p:animEffect>
                                  </p:childTnLst>
                                </p:cTn>
                              </p:par>
                              <p:par>
                                <p:cTn id="52" nodeType="withEffect" fill="hold" presetClass="entr" presetID="10">
                                  <p:stCondLst>
                                    <p:cond delay="0"/>
                                  </p:stCondLst>
                                  <p:childTnLst>
                                    <p:set>
                                      <p:cBhvr>
                                        <p:cTn id="53" dur="1" fill="hold">
                                          <p:stCondLst>
                                            <p:cond delay="0"/>
                                          </p:stCondLst>
                                        </p:cTn>
                                        <p:tgtEl>
                                          <p:spTgt spid="104"/>
                                        </p:tgtEl>
                                        <p:attrNameLst>
                                          <p:attrName>style.visibility</p:attrName>
                                        </p:attrNameLst>
                                      </p:cBhvr>
                                      <p:to>
                                        <p:strVal val="visible"/>
                                      </p:to>
                                    </p:set>
                                    <p:animEffect filter="fade" transition="in">
                                      <p:cBhvr additive="repl">
                                        <p:cTn id="54" dur="300"/>
                                        <p:tgtEl>
                                          <p:spTgt spid="10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63"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464" name="Picture 5" descr=""/>
          <p:cNvPicPr/>
          <p:nvPr/>
        </p:nvPicPr>
        <p:blipFill>
          <a:blip r:embed="rId2"/>
          <a:stretch/>
        </p:blipFill>
        <p:spPr>
          <a:xfrm>
            <a:off x="0" y="0"/>
            <a:ext cx="1521720" cy="1070280"/>
          </a:xfrm>
          <a:prstGeom prst="rect">
            <a:avLst/>
          </a:prstGeom>
          <a:ln>
            <a:noFill/>
          </a:ln>
        </p:spPr>
      </p:pic>
      <p:sp>
        <p:nvSpPr>
          <p:cNvPr id="465"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466" name="CustomShape 3"/>
          <p:cNvSpPr/>
          <p:nvPr/>
        </p:nvSpPr>
        <p:spPr>
          <a:xfrm>
            <a:off x="1210320" y="1346760"/>
            <a:ext cx="1098144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sp>
        <p:nvSpPr>
          <p:cNvPr id="467"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29</a:t>
            </a:r>
            <a:endParaRPr b="0" lang="en-US" sz="1800" spc="-1" strike="noStrike">
              <a:latin typeface="Arial"/>
            </a:endParaRPr>
          </a:p>
        </p:txBody>
      </p:sp>
      <p:grpSp>
        <p:nvGrpSpPr>
          <p:cNvPr id="468" name="Group 5"/>
          <p:cNvGrpSpPr/>
          <p:nvPr/>
        </p:nvGrpSpPr>
        <p:grpSpPr>
          <a:xfrm>
            <a:off x="5276520" y="2166120"/>
            <a:ext cx="6080400" cy="4421520"/>
            <a:chOff x="5276520" y="2166120"/>
            <a:chExt cx="6080400" cy="4421520"/>
          </a:xfrm>
        </p:grpSpPr>
        <p:sp>
          <p:nvSpPr>
            <p:cNvPr id="469" name="CustomShape 6"/>
            <p:cNvSpPr/>
            <p:nvPr/>
          </p:nvSpPr>
          <p:spPr>
            <a:xfrm>
              <a:off x="5276520" y="3533400"/>
              <a:ext cx="1487160" cy="918000"/>
            </a:xfrm>
            <a:prstGeom prst="rect">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800" spc="-1" strike="noStrike">
                  <a:solidFill>
                    <a:srgbClr val="000000"/>
                  </a:solidFill>
                  <a:latin typeface="Times New Roman"/>
                </a:rPr>
                <a:t>Trọng số </a:t>
              </a:r>
              <a:endParaRPr b="0" lang="en-US" sz="1800" spc="-1" strike="noStrike">
                <a:latin typeface="Arial"/>
              </a:endParaRPr>
            </a:p>
          </p:txBody>
        </p:sp>
        <p:sp>
          <p:nvSpPr>
            <p:cNvPr id="470" name="CustomShape 7"/>
            <p:cNvSpPr/>
            <p:nvPr/>
          </p:nvSpPr>
          <p:spPr>
            <a:xfrm>
              <a:off x="5276520" y="3533400"/>
              <a:ext cx="1487160" cy="918000"/>
            </a:xfrm>
            <a:prstGeom prst="rect">
              <a:avLst/>
            </a:prstGeom>
            <a:blipFill rotWithShape="0">
              <a:blip r:embed="rId3"/>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71" name="CustomShape 8"/>
            <p:cNvSpPr/>
            <p:nvPr/>
          </p:nvSpPr>
          <p:spPr>
            <a:xfrm>
              <a:off x="6963480" y="4663800"/>
              <a:ext cx="610560" cy="55296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3600" spc="-1" strike="noStrike">
                  <a:solidFill>
                    <a:srgbClr val="ffffff"/>
                  </a:solidFill>
                  <a:latin typeface="Times New Roman"/>
                </a:rPr>
                <a:t>-</a:t>
              </a:r>
              <a:endParaRPr b="0" lang="en-US" sz="3600" spc="-1" strike="noStrike">
                <a:latin typeface="Arial"/>
              </a:endParaRPr>
            </a:p>
          </p:txBody>
        </p:sp>
        <p:sp>
          <p:nvSpPr>
            <p:cNvPr id="472" name="CustomShape 9"/>
            <p:cNvSpPr/>
            <p:nvPr/>
          </p:nvSpPr>
          <p:spPr>
            <a:xfrm>
              <a:off x="5807880" y="4775400"/>
              <a:ext cx="424800" cy="32940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Calibri"/>
                </a:rPr>
                <a:t>1</a:t>
              </a:r>
              <a:endParaRPr b="0" lang="en-US" sz="1800" spc="-1" strike="noStrike">
                <a:latin typeface="Arial"/>
              </a:endParaRPr>
            </a:p>
          </p:txBody>
        </p:sp>
        <p:sp>
          <p:nvSpPr>
            <p:cNvPr id="473" name="CustomShape 10"/>
            <p:cNvSpPr/>
            <p:nvPr/>
          </p:nvSpPr>
          <p:spPr>
            <a:xfrm>
              <a:off x="6233040" y="4857840"/>
              <a:ext cx="730080" cy="1645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474" name="CustomShape 11"/>
            <p:cNvSpPr/>
            <p:nvPr/>
          </p:nvSpPr>
          <p:spPr>
            <a:xfrm flipV="1">
              <a:off x="6764400" y="3021120"/>
              <a:ext cx="663840" cy="811800"/>
            </a:xfrm>
            <a:prstGeom prst="bentUpArrow">
              <a:avLst>
                <a:gd name="adj1" fmla="val 25000"/>
                <a:gd name="adj2" fmla="val 25000"/>
                <a:gd name="adj3" fmla="val 25000"/>
              </a:avLst>
            </a:prstGeom>
            <a:ln>
              <a:noFill/>
            </a:ln>
            <a:effectLst>
              <a:outerShdw algn="ctr" blurRad="57150" dir="5400000" dist="19050" rotWithShape="0">
                <a:srgbClr val="000000">
                  <a:alpha val="63000"/>
                </a:srgbClr>
              </a:outerShdw>
            </a:effectLst>
          </p:spPr>
          <p:style>
            <a:lnRef idx="0">
              <a:schemeClr val="accent5"/>
            </a:lnRef>
            <a:fillRef idx="3">
              <a:schemeClr val="accent5"/>
            </a:fillRef>
            <a:effectRef idx="3">
              <a:schemeClr val="accent5"/>
            </a:effectRef>
            <a:fontRef idx="minor"/>
          </p:style>
        </p:sp>
        <p:sp>
          <p:nvSpPr>
            <p:cNvPr id="475" name="CustomShape 12"/>
            <p:cNvSpPr/>
            <p:nvPr/>
          </p:nvSpPr>
          <p:spPr>
            <a:xfrm>
              <a:off x="6485400" y="5299920"/>
              <a:ext cx="1885680" cy="363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Times New Roman"/>
                </a:rPr>
                <a:t>Tính </a:t>
              </a:r>
              <a:endParaRPr b="0" lang="en-US" sz="1800" spc="-1" strike="noStrike">
                <a:latin typeface="Arial"/>
              </a:endParaRPr>
            </a:p>
          </p:txBody>
        </p:sp>
        <p:sp>
          <p:nvSpPr>
            <p:cNvPr id="476" name="CustomShape 13"/>
            <p:cNvSpPr/>
            <p:nvPr/>
          </p:nvSpPr>
          <p:spPr>
            <a:xfrm>
              <a:off x="6485400" y="5299920"/>
              <a:ext cx="1885680" cy="322920"/>
            </a:xfrm>
            <a:prstGeom prst="rect">
              <a:avLst/>
            </a:prstGeom>
            <a:blipFill rotWithShape="0">
              <a:blip r:embed="rId4"/>
              <a:stretch>
                <a:fillRect l="-2860" t="-8169" r="0" b="-2458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477" name="CustomShape 14"/>
            <p:cNvSpPr/>
            <p:nvPr/>
          </p:nvSpPr>
          <p:spPr>
            <a:xfrm>
              <a:off x="8371440" y="3632040"/>
              <a:ext cx="610560" cy="552960"/>
            </a:xfrm>
            <a:prstGeom prst="ellipse">
              <a:avLst/>
            </a:prstGeom>
            <a:ln/>
          </p:spPr>
          <p:style>
            <a:lnRef idx="1">
              <a:schemeClr val="accent2"/>
            </a:lnRef>
            <a:fillRef idx="3">
              <a:schemeClr val="accent2"/>
            </a:fillRef>
            <a:effectRef idx="2">
              <a:schemeClr val="accent2"/>
            </a:effectRef>
            <a:fontRef idx="minor"/>
          </p:style>
          <p:txBody>
            <a:bodyPr lIns="90000" rIns="90000" tIns="45000" bIns="45000" anchor="ctr"/>
            <a:p>
              <a:pPr algn="ctr">
                <a:lnSpc>
                  <a:spcPct val="100000"/>
                </a:lnSpc>
              </a:pPr>
              <a:r>
                <a:rPr b="1" lang="en-US" sz="3600" spc="-1" strike="noStrike">
                  <a:solidFill>
                    <a:srgbClr val="ffffff"/>
                  </a:solidFill>
                  <a:latin typeface="Times New Roman"/>
                </a:rPr>
                <a:t>x</a:t>
              </a:r>
              <a:endParaRPr b="0" lang="en-US" sz="3600" spc="-1" strike="noStrike">
                <a:latin typeface="Arial"/>
              </a:endParaRPr>
            </a:p>
          </p:txBody>
        </p:sp>
        <p:sp>
          <p:nvSpPr>
            <p:cNvPr id="478" name="CustomShape 15"/>
            <p:cNvSpPr/>
            <p:nvPr/>
          </p:nvSpPr>
          <p:spPr>
            <a:xfrm>
              <a:off x="7181640" y="3750840"/>
              <a:ext cx="1189440" cy="321480"/>
            </a:xfrm>
            <a:prstGeom prst="rightArrow">
              <a:avLst>
                <a:gd name="adj1" fmla="val 50000"/>
                <a:gd name="adj2" fmla="val 50000"/>
              </a:avLst>
            </a:prstGeom>
            <a:ln>
              <a:noFill/>
            </a:ln>
            <a:effectLst>
              <a:outerShdw algn="ctr" blurRad="57150" dir="5400000" dist="19050" rotWithShape="0">
                <a:srgbClr val="000000">
                  <a:alpha val="63000"/>
                </a:srgbClr>
              </a:outerShdw>
            </a:effectLst>
          </p:spPr>
          <p:style>
            <a:lnRef idx="0">
              <a:schemeClr val="accent5"/>
            </a:lnRef>
            <a:fillRef idx="3">
              <a:schemeClr val="accent5"/>
            </a:fillRef>
            <a:effectRef idx="3">
              <a:schemeClr val="accent5"/>
            </a:effectRef>
            <a:fontRef idx="minor"/>
          </p:style>
        </p:sp>
        <p:sp>
          <p:nvSpPr>
            <p:cNvPr id="479" name="CustomShape 16"/>
            <p:cNvSpPr/>
            <p:nvPr/>
          </p:nvSpPr>
          <p:spPr>
            <a:xfrm>
              <a:off x="8371440" y="2166120"/>
              <a:ext cx="610560" cy="1465560"/>
            </a:xfrm>
            <a:prstGeom prst="down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vert="vert" rot="5400000"/>
            <a:p>
              <a:pPr algn="ctr">
                <a:lnSpc>
                  <a:spcPct val="100000"/>
                </a:lnSpc>
              </a:pPr>
              <a:r>
                <a:rPr b="0" lang="en-US" sz="1800" spc="-1" strike="noStrike">
                  <a:solidFill>
                    <a:srgbClr val="ffffff"/>
                  </a:solidFill>
                  <a:latin typeface="Times New Roman"/>
                </a:rPr>
                <a:t>Ảnh nhiệt</a:t>
              </a:r>
              <a:endParaRPr b="0" lang="en-US" sz="1800" spc="-1" strike="noStrike">
                <a:latin typeface="Arial"/>
              </a:endParaRPr>
            </a:p>
          </p:txBody>
        </p:sp>
        <p:sp>
          <p:nvSpPr>
            <p:cNvPr id="480" name="CustomShape 17"/>
            <p:cNvSpPr/>
            <p:nvPr/>
          </p:nvSpPr>
          <p:spPr>
            <a:xfrm>
              <a:off x="8371440" y="4659480"/>
              <a:ext cx="610560" cy="552960"/>
            </a:xfrm>
            <a:prstGeom prst="ellipse">
              <a:avLst/>
            </a:prstGeom>
            <a:ln/>
          </p:spPr>
          <p:style>
            <a:lnRef idx="1">
              <a:schemeClr val="accent2"/>
            </a:lnRef>
            <a:fillRef idx="3">
              <a:schemeClr val="accent2"/>
            </a:fillRef>
            <a:effectRef idx="2">
              <a:schemeClr val="accent2"/>
            </a:effectRef>
            <a:fontRef idx="minor"/>
          </p:style>
          <p:txBody>
            <a:bodyPr lIns="90000" rIns="90000" tIns="45000" bIns="45000" anchor="ctr"/>
            <a:p>
              <a:pPr algn="ctr">
                <a:lnSpc>
                  <a:spcPct val="100000"/>
                </a:lnSpc>
              </a:pPr>
              <a:r>
                <a:rPr b="1" lang="en-US" sz="3600" spc="-1" strike="noStrike">
                  <a:solidFill>
                    <a:srgbClr val="ffffff"/>
                  </a:solidFill>
                  <a:latin typeface="Times New Roman"/>
                </a:rPr>
                <a:t>x</a:t>
              </a:r>
              <a:endParaRPr b="0" lang="en-US" sz="3600" spc="-1" strike="noStrike">
                <a:latin typeface="Arial"/>
              </a:endParaRPr>
            </a:p>
          </p:txBody>
        </p:sp>
        <p:sp>
          <p:nvSpPr>
            <p:cNvPr id="481" name="CustomShape 18"/>
            <p:cNvSpPr/>
            <p:nvPr/>
          </p:nvSpPr>
          <p:spPr>
            <a:xfrm>
              <a:off x="7574400" y="4775040"/>
              <a:ext cx="796680" cy="329760"/>
            </a:xfrm>
            <a:prstGeom prst="rightArrow">
              <a:avLst>
                <a:gd name="adj1" fmla="val 50000"/>
                <a:gd name="adj2" fmla="val 50000"/>
              </a:avLst>
            </a:prstGeom>
            <a:ln/>
          </p:spPr>
          <p:style>
            <a:lnRef idx="1">
              <a:schemeClr val="accent5"/>
            </a:lnRef>
            <a:fillRef idx="2">
              <a:schemeClr val="accent5"/>
            </a:fillRef>
            <a:effectRef idx="1">
              <a:schemeClr val="accent5"/>
            </a:effectRef>
            <a:fontRef idx="minor"/>
          </p:style>
        </p:sp>
        <p:sp>
          <p:nvSpPr>
            <p:cNvPr id="482" name="CustomShape 19"/>
            <p:cNvSpPr/>
            <p:nvPr/>
          </p:nvSpPr>
          <p:spPr>
            <a:xfrm>
              <a:off x="9314640" y="4170240"/>
              <a:ext cx="610560" cy="552960"/>
            </a:xfrm>
            <a:prstGeom prst="ellipse">
              <a:avLst/>
            </a:prstGeom>
            <a:ln>
              <a:noFill/>
            </a:ln>
            <a:effectLst>
              <a:outerShdw algn="ctr" blurRad="57150" dir="5400000" dist="19050" rotWithShape="0">
                <a:srgbClr val="000000">
                  <a:alpha val="63000"/>
                </a:srgbClr>
              </a:outerShdw>
            </a:effectLst>
          </p:spPr>
          <p:style>
            <a:lnRef idx="0">
              <a:schemeClr val="accent3"/>
            </a:lnRef>
            <a:fillRef idx="3">
              <a:schemeClr val="accent3"/>
            </a:fillRef>
            <a:effectRef idx="3">
              <a:schemeClr val="accent3"/>
            </a:effectRef>
            <a:fontRef idx="minor"/>
          </p:style>
          <p:txBody>
            <a:bodyPr lIns="90000" rIns="90000" tIns="45000" bIns="45000" anchor="ctr"/>
            <a:p>
              <a:pPr algn="ctr">
                <a:lnSpc>
                  <a:spcPct val="100000"/>
                </a:lnSpc>
              </a:pPr>
              <a:r>
                <a:rPr b="1" lang="en-US" sz="3600" spc="-1" strike="noStrike">
                  <a:solidFill>
                    <a:srgbClr val="ffffff"/>
                  </a:solidFill>
                  <a:latin typeface="Times New Roman"/>
                </a:rPr>
                <a:t>+</a:t>
              </a:r>
              <a:endParaRPr b="0" lang="en-US" sz="3600" spc="-1" strike="noStrike">
                <a:latin typeface="Arial"/>
              </a:endParaRPr>
            </a:p>
          </p:txBody>
        </p:sp>
        <p:sp>
          <p:nvSpPr>
            <p:cNvPr id="483" name="CustomShape 20"/>
            <p:cNvSpPr/>
            <p:nvPr/>
          </p:nvSpPr>
          <p:spPr>
            <a:xfrm flipV="1">
              <a:off x="8371440" y="3896280"/>
              <a:ext cx="610560" cy="1345680"/>
            </a:xfrm>
            <a:prstGeom prst="downArrow">
              <a:avLst>
                <a:gd name="adj1" fmla="val 50000"/>
                <a:gd name="adj2" fmla="val 50000"/>
              </a:avLst>
            </a:prstGeom>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vert="vert" rot="5400000"/>
            <a:p>
              <a:pPr algn="ctr">
                <a:lnSpc>
                  <a:spcPct val="100000"/>
                </a:lnSpc>
              </a:pPr>
              <a:r>
                <a:rPr b="0" lang="en-US" sz="1800" spc="-1" strike="noStrike">
                  <a:solidFill>
                    <a:srgbClr val="ffffff"/>
                  </a:solidFill>
                  <a:latin typeface="Times New Roman"/>
                </a:rPr>
                <a:t>Ảnh thường</a:t>
              </a:r>
              <a:endParaRPr b="0" lang="en-US" sz="1800" spc="-1" strike="noStrike">
                <a:latin typeface="Arial"/>
              </a:endParaRPr>
            </a:p>
          </p:txBody>
        </p:sp>
        <p:sp>
          <p:nvSpPr>
            <p:cNvPr id="484" name="CustomShape 21"/>
            <p:cNvSpPr/>
            <p:nvPr/>
          </p:nvSpPr>
          <p:spPr>
            <a:xfrm>
              <a:off x="9779400" y="4239720"/>
              <a:ext cx="1577520" cy="477000"/>
            </a:xfrm>
            <a:prstGeom prst="rightArrow">
              <a:avLst>
                <a:gd name="adj1" fmla="val 50000"/>
                <a:gd name="adj2" fmla="val 50000"/>
              </a:avLst>
            </a:prstGeom>
            <a:ln/>
          </p:spPr>
          <p:style>
            <a:lnRef idx="1">
              <a:schemeClr val="accent3"/>
            </a:lnRef>
            <a:fillRef idx="3">
              <a:schemeClr val="accent3"/>
            </a:fillRef>
            <a:effectRef idx="2">
              <a:schemeClr val="accent3"/>
            </a:effectRef>
            <a:fontRef idx="minor"/>
          </p:style>
          <p:txBody>
            <a:bodyPr lIns="90000" rIns="90000" tIns="45000" bIns="45000" anchor="ctr"/>
            <a:p>
              <a:pPr algn="ctr">
                <a:lnSpc>
                  <a:spcPct val="100000"/>
                </a:lnSpc>
              </a:pPr>
              <a:r>
                <a:rPr b="0" lang="en-US" sz="1800" spc="-1" strike="noStrike">
                  <a:solidFill>
                    <a:srgbClr val="ffffff"/>
                  </a:solidFill>
                  <a:latin typeface="Times New Roman"/>
                </a:rPr>
                <a:t>Ảnh Fusion</a:t>
              </a:r>
              <a:endParaRPr b="0" lang="en-US" sz="1800" spc="-1" strike="noStrike">
                <a:latin typeface="Arial"/>
              </a:endParaRPr>
            </a:p>
          </p:txBody>
        </p:sp>
        <p:sp>
          <p:nvSpPr>
            <p:cNvPr id="485" name="CustomShape 22"/>
            <p:cNvSpPr/>
            <p:nvPr/>
          </p:nvSpPr>
          <p:spPr>
            <a:xfrm flipV="1">
              <a:off x="8982720" y="3482280"/>
              <a:ext cx="729720" cy="351360"/>
            </a:xfrm>
            <a:prstGeom prst="bentUpArrow">
              <a:avLst>
                <a:gd name="adj1" fmla="val 25000"/>
                <a:gd name="adj2" fmla="val 25000"/>
                <a:gd name="adj3" fmla="val 25000"/>
              </a:avLst>
            </a:prstGeom>
            <a:ln>
              <a:noFill/>
            </a:ln>
            <a:effectLst>
              <a:outerShdw algn="ctr" blurRad="57150" dir="5400000" dist="19050" rotWithShape="0">
                <a:srgbClr val="000000">
                  <a:alpha val="63000"/>
                </a:srgbClr>
              </a:outerShdw>
            </a:effectLst>
          </p:spPr>
          <p:style>
            <a:lnRef idx="0">
              <a:schemeClr val="accent2"/>
            </a:lnRef>
            <a:fillRef idx="3">
              <a:schemeClr val="accent2"/>
            </a:fillRef>
            <a:effectRef idx="3">
              <a:schemeClr val="accent2"/>
            </a:effectRef>
            <a:fontRef idx="minor"/>
          </p:style>
        </p:sp>
        <p:sp>
          <p:nvSpPr>
            <p:cNvPr id="486" name="CustomShape 23"/>
            <p:cNvSpPr/>
            <p:nvPr/>
          </p:nvSpPr>
          <p:spPr>
            <a:xfrm>
              <a:off x="8982720" y="4697640"/>
              <a:ext cx="729720" cy="304920"/>
            </a:xfrm>
            <a:prstGeom prst="bentUpArrow">
              <a:avLst>
                <a:gd name="adj1" fmla="val 25000"/>
                <a:gd name="adj2" fmla="val 25000"/>
                <a:gd name="adj3" fmla="val 25000"/>
              </a:avLst>
            </a:prstGeom>
            <a:ln>
              <a:noFill/>
            </a:ln>
            <a:effectLst>
              <a:outerShdw algn="ctr" blurRad="57150" dir="5400000" dist="19050" rotWithShape="0">
                <a:srgbClr val="000000">
                  <a:alpha val="63000"/>
                </a:srgbClr>
              </a:outerShdw>
            </a:effectLst>
          </p:spPr>
          <p:style>
            <a:lnRef idx="0">
              <a:schemeClr val="accent2"/>
            </a:lnRef>
            <a:fillRef idx="3">
              <a:schemeClr val="accent2"/>
            </a:fillRef>
            <a:effectRef idx="3">
              <a:schemeClr val="accent2"/>
            </a:effectRef>
            <a:fontRef idx="minor"/>
          </p:style>
        </p:sp>
      </p:grpSp>
      <p:sp>
        <p:nvSpPr>
          <p:cNvPr id="487" name="CustomShape 24"/>
          <p:cNvSpPr/>
          <p:nvPr/>
        </p:nvSpPr>
        <p:spPr>
          <a:xfrm>
            <a:off x="3443400" y="2247840"/>
            <a:ext cx="892800" cy="577800"/>
          </a:xfrm>
          <a:prstGeom prst="rect">
            <a:avLst/>
          </a:prstGeom>
          <a:noFill/>
          <a:ln>
            <a:noFill/>
          </a:ln>
        </p:spPr>
        <p:style>
          <a:lnRef idx="0"/>
          <a:fillRef idx="0"/>
          <a:effectRef idx="0"/>
          <a:fontRef idx="minor"/>
        </p:style>
        <p:txBody>
          <a:bodyPr wrap="none" lIns="90000" rIns="90000" tIns="45000" bIns="45000"/>
          <a:p>
            <a:pPr>
              <a:lnSpc>
                <a:spcPct val="100000"/>
              </a:lnSpc>
            </a:pPr>
            <a:r>
              <a:rPr b="1" i="1" lang="en-US" sz="3200" spc="-1" strike="noStrike">
                <a:solidFill>
                  <a:srgbClr val="002060"/>
                </a:solidFill>
                <a:latin typeface="Cambria Math"/>
                <a:ea typeface="Cambria Math"/>
              </a:rPr>
              <a:t>Out </a:t>
            </a:r>
            <a:endParaRPr b="0" lang="en-US" sz="3200" spc="-1" strike="noStrike">
              <a:latin typeface="Arial"/>
            </a:endParaRPr>
          </a:p>
        </p:txBody>
      </p:sp>
      <p:sp>
        <p:nvSpPr>
          <p:cNvPr id="488" name="CustomShape 25"/>
          <p:cNvSpPr/>
          <p:nvPr/>
        </p:nvSpPr>
        <p:spPr>
          <a:xfrm>
            <a:off x="1210320" y="2247840"/>
            <a:ext cx="5358960" cy="584280"/>
          </a:xfrm>
          <a:prstGeom prst="rect">
            <a:avLst/>
          </a:prstGeom>
          <a:blipFill rotWithShape="0">
            <a:blip r:embed="rId5"/>
            <a:stretch>
              <a:fillRect l="-2955" t="-13531" r="0" b="-33305"/>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Tree>
  </p:cSld>
  <p:timing>
    <p:tnLst>
      <p:par>
        <p:cTn id="367" dur="indefinite" restart="never" nodeType="tmRoot">
          <p:childTnLst>
            <p:seq>
              <p:cTn id="368" dur="indefinite" nodeType="mainSeq">
                <p:childTnLst>
                  <p:par>
                    <p:cTn id="369" fill="hold">
                      <p:stCondLst>
                        <p:cond delay="0"/>
                      </p:stCondLst>
                      <p:childTnLst>
                        <p:par>
                          <p:cTn id="370" fill="hold">
                            <p:stCondLst>
                              <p:cond delay="0"/>
                            </p:stCondLst>
                            <p:childTnLst>
                              <p:par>
                                <p:cTn id="371" nodeType="withEffect" fill="hold" presetClass="entr" presetID="6" presetSubtype="16">
                                  <p:stCondLst>
                                    <p:cond delay="0"/>
                                  </p:stCondLst>
                                  <p:childTnLst>
                                    <p:set>
                                      <p:cBhvr>
                                        <p:cTn id="372" dur="1" fill="hold">
                                          <p:stCondLst>
                                            <p:cond delay="0"/>
                                          </p:stCondLst>
                                        </p:cTn>
                                        <p:tgtEl>
                                          <p:spTgt spid="468"/>
                                        </p:tgtEl>
                                        <p:attrNameLst>
                                          <p:attrName>style.visibility</p:attrName>
                                        </p:attrNameLst>
                                      </p:cBhvr>
                                      <p:to>
                                        <p:strVal val="visible"/>
                                      </p:to>
                                    </p:set>
                                    <p:animEffect filter="circle(in)" transition="in">
                                      <p:cBhvr additive="repl">
                                        <p:cTn id="373" dur="300"/>
                                        <p:tgtEl>
                                          <p:spTgt spid="468"/>
                                        </p:tgtEl>
                                      </p:cBhvr>
                                    </p:animEffect>
                                  </p:childTnLst>
                                </p:cTn>
                              </p:par>
                              <p:par>
                                <p:cTn id="374" nodeType="withEffect" fill="hold" presetClass="entr" presetID="16" presetSubtype="21">
                                  <p:stCondLst>
                                    <p:cond delay="0"/>
                                  </p:stCondLst>
                                  <p:childTnLst>
                                    <p:set>
                                      <p:cBhvr>
                                        <p:cTn id="375" dur="1" fill="hold">
                                          <p:stCondLst>
                                            <p:cond delay="0"/>
                                          </p:stCondLst>
                                        </p:cTn>
                                        <p:tgtEl>
                                          <p:spTgt spid="488"/>
                                        </p:tgtEl>
                                        <p:attrNameLst>
                                          <p:attrName>style.visibility</p:attrName>
                                        </p:attrNameLst>
                                      </p:cBhvr>
                                      <p:to>
                                        <p:strVal val="visible"/>
                                      </p:to>
                                    </p:set>
                                    <p:animEffect filter="barn(inVertical)" transition="in">
                                      <p:cBhvr additive="repl">
                                        <p:cTn id="376" dur="300"/>
                                        <p:tgtEl>
                                          <p:spTgt spid="48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89"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490" name="Picture 5" descr=""/>
          <p:cNvPicPr/>
          <p:nvPr/>
        </p:nvPicPr>
        <p:blipFill>
          <a:blip r:embed="rId2"/>
          <a:stretch/>
        </p:blipFill>
        <p:spPr>
          <a:xfrm>
            <a:off x="0" y="0"/>
            <a:ext cx="1521720" cy="1070280"/>
          </a:xfrm>
          <a:prstGeom prst="rect">
            <a:avLst/>
          </a:prstGeom>
          <a:ln>
            <a:noFill/>
          </a:ln>
        </p:spPr>
      </p:pic>
      <p:sp>
        <p:nvSpPr>
          <p:cNvPr id="491"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492" name="CustomShape 3"/>
          <p:cNvSpPr/>
          <p:nvPr/>
        </p:nvSpPr>
        <p:spPr>
          <a:xfrm>
            <a:off x="1210320" y="1346760"/>
            <a:ext cx="1098144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pic>
        <p:nvPicPr>
          <p:cNvPr id="493" name="Picture 2" descr=""/>
          <p:cNvPicPr/>
          <p:nvPr/>
        </p:nvPicPr>
        <p:blipFill>
          <a:blip r:embed="rId3"/>
          <a:stretch/>
        </p:blipFill>
        <p:spPr>
          <a:xfrm>
            <a:off x="1210320" y="2125440"/>
            <a:ext cx="10361880" cy="2574720"/>
          </a:xfrm>
          <a:prstGeom prst="rect">
            <a:avLst/>
          </a:prstGeom>
          <a:ln>
            <a:noFill/>
          </a:ln>
        </p:spPr>
      </p:pic>
      <p:sp>
        <p:nvSpPr>
          <p:cNvPr id="494" name="CustomShape 4"/>
          <p:cNvSpPr/>
          <p:nvPr/>
        </p:nvSpPr>
        <p:spPr>
          <a:xfrm>
            <a:off x="4060440" y="4894200"/>
            <a:ext cx="417996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2060"/>
                </a:solidFill>
                <a:latin typeface="Arial"/>
              </a:rPr>
              <a:t>Local edge-preserving filter</a:t>
            </a:r>
            <a:endParaRPr b="0" lang="en-US" sz="2400" spc="-1" strike="noStrike">
              <a:latin typeface="Arial"/>
            </a:endParaRPr>
          </a:p>
        </p:txBody>
      </p:sp>
      <p:sp>
        <p:nvSpPr>
          <p:cNvPr id="495"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30</a:t>
            </a:r>
            <a:endParaRPr b="0" lang="en-US" sz="1800" spc="-1" strike="noStrike">
              <a:latin typeface="Arial"/>
            </a:endParaRPr>
          </a:p>
        </p:txBody>
      </p:sp>
    </p:spTree>
  </p:cSld>
  <p:timing>
    <p:tnLst>
      <p:par>
        <p:cTn id="377" dur="indefinite" restart="never" nodeType="tmRoot">
          <p:childTnLst>
            <p:seq>
              <p:cTn id="378" dur="indefinite" nodeType="mainSeq">
                <p:childTnLst>
                  <p:par>
                    <p:cTn id="379" fill="hold">
                      <p:stCondLst>
                        <p:cond delay="0"/>
                      </p:stCondLst>
                      <p:childTnLst>
                        <p:par>
                          <p:cTn id="380" fill="hold">
                            <p:stCondLst>
                              <p:cond delay="0"/>
                            </p:stCondLst>
                            <p:childTnLst>
                              <p:par>
                                <p:cTn id="381" nodeType="withEffect" fill="hold" presetClass="entr" presetID="16" presetSubtype="21">
                                  <p:stCondLst>
                                    <p:cond delay="0"/>
                                  </p:stCondLst>
                                  <p:childTnLst>
                                    <p:set>
                                      <p:cBhvr>
                                        <p:cTn id="382" dur="1" fill="hold">
                                          <p:stCondLst>
                                            <p:cond delay="0"/>
                                          </p:stCondLst>
                                        </p:cTn>
                                        <p:tgtEl>
                                          <p:spTgt spid="493"/>
                                        </p:tgtEl>
                                        <p:attrNameLst>
                                          <p:attrName>style.visibility</p:attrName>
                                        </p:attrNameLst>
                                      </p:cBhvr>
                                      <p:to>
                                        <p:strVal val="visible"/>
                                      </p:to>
                                    </p:set>
                                    <p:animEffect filter="barn(inVertical)" transition="in">
                                      <p:cBhvr additive="repl">
                                        <p:cTn id="383" dur="300"/>
                                        <p:tgtEl>
                                          <p:spTgt spid="493"/>
                                        </p:tgtEl>
                                      </p:cBhvr>
                                    </p:animEffect>
                                  </p:childTnLst>
                                </p:cTn>
                              </p:par>
                              <p:par>
                                <p:cTn id="384" nodeType="withEffect" fill="hold" presetClass="entr" presetID="16" presetSubtype="21">
                                  <p:stCondLst>
                                    <p:cond delay="0"/>
                                  </p:stCondLst>
                                  <p:childTnLst>
                                    <p:set>
                                      <p:cBhvr>
                                        <p:cTn id="385" dur="1" fill="hold">
                                          <p:stCondLst>
                                            <p:cond delay="0"/>
                                          </p:stCondLst>
                                        </p:cTn>
                                        <p:tgtEl>
                                          <p:spTgt spid="494"/>
                                        </p:tgtEl>
                                        <p:attrNameLst>
                                          <p:attrName>style.visibility</p:attrName>
                                        </p:attrNameLst>
                                      </p:cBhvr>
                                      <p:to>
                                        <p:strVal val="visible"/>
                                      </p:to>
                                    </p:set>
                                    <p:animEffect filter="barn(inVertical)" transition="in">
                                      <p:cBhvr additive="repl">
                                        <p:cTn id="386" dur="300"/>
                                        <p:tgtEl>
                                          <p:spTgt spid="4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96"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497" name="Picture 5" descr=""/>
          <p:cNvPicPr/>
          <p:nvPr/>
        </p:nvPicPr>
        <p:blipFill>
          <a:blip r:embed="rId2"/>
          <a:stretch/>
        </p:blipFill>
        <p:spPr>
          <a:xfrm>
            <a:off x="0" y="0"/>
            <a:ext cx="1521720" cy="1070280"/>
          </a:xfrm>
          <a:prstGeom prst="rect">
            <a:avLst/>
          </a:prstGeom>
          <a:ln>
            <a:noFill/>
          </a:ln>
        </p:spPr>
      </p:pic>
      <p:sp>
        <p:nvSpPr>
          <p:cNvPr id="498"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Phương hướng và thuật toán</a:t>
            </a:r>
            <a:endParaRPr b="0" lang="en-US" sz="3600" spc="-1" strike="noStrike">
              <a:latin typeface="Arial"/>
            </a:endParaRPr>
          </a:p>
        </p:txBody>
      </p:sp>
      <p:sp>
        <p:nvSpPr>
          <p:cNvPr id="499" name="CustomShape 3"/>
          <p:cNvSpPr/>
          <p:nvPr/>
        </p:nvSpPr>
        <p:spPr>
          <a:xfrm>
            <a:off x="1210320" y="1346760"/>
            <a:ext cx="1098144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203864"/>
                </a:solidFill>
                <a:latin typeface="Arial"/>
              </a:rPr>
              <a:t>4. Thuật toán</a:t>
            </a:r>
            <a:endParaRPr b="0" lang="en-US" sz="3200" spc="-1" strike="noStrike">
              <a:latin typeface="Arial"/>
            </a:endParaRPr>
          </a:p>
        </p:txBody>
      </p:sp>
      <p:sp>
        <p:nvSpPr>
          <p:cNvPr id="500" name="CustomShape 4"/>
          <p:cNvSpPr/>
          <p:nvPr/>
        </p:nvSpPr>
        <p:spPr>
          <a:xfrm>
            <a:off x="4060440" y="4894200"/>
            <a:ext cx="417996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2060"/>
                </a:solidFill>
                <a:latin typeface="Arial"/>
              </a:rPr>
              <a:t>Local edge-preserving filter</a:t>
            </a:r>
            <a:endParaRPr b="0" lang="en-US" sz="2400" spc="-1" strike="noStrike">
              <a:latin typeface="Arial"/>
            </a:endParaRPr>
          </a:p>
        </p:txBody>
      </p:sp>
      <p:pic>
        <p:nvPicPr>
          <p:cNvPr id="501" name="Picture 6" descr=""/>
          <p:cNvPicPr/>
          <p:nvPr/>
        </p:nvPicPr>
        <p:blipFill>
          <a:blip r:embed="rId3"/>
          <a:stretch/>
        </p:blipFill>
        <p:spPr>
          <a:xfrm>
            <a:off x="1210320" y="2081520"/>
            <a:ext cx="10839240" cy="4714560"/>
          </a:xfrm>
          <a:prstGeom prst="rect">
            <a:avLst/>
          </a:prstGeom>
          <a:ln>
            <a:noFill/>
          </a:ln>
        </p:spPr>
      </p:pic>
      <p:sp>
        <p:nvSpPr>
          <p:cNvPr id="502" name="CustomShape 5"/>
          <p:cNvSpPr/>
          <p:nvPr/>
        </p:nvSpPr>
        <p:spPr>
          <a:xfrm>
            <a:off x="6172920" y="6125760"/>
            <a:ext cx="527724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2060"/>
                </a:solidFill>
                <a:latin typeface="Arial"/>
              </a:rPr>
              <a:t>Khối tính trọng số với 2 block RAM</a:t>
            </a:r>
            <a:endParaRPr b="0" lang="en-US" sz="2400" spc="-1" strike="noStrike">
              <a:latin typeface="Arial"/>
            </a:endParaRPr>
          </a:p>
        </p:txBody>
      </p:sp>
      <p:sp>
        <p:nvSpPr>
          <p:cNvPr id="503" name="CustomShape 6"/>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31</a:t>
            </a:r>
            <a:endParaRPr b="0" lang="en-US" sz="1800" spc="-1" strike="noStrike">
              <a:latin typeface="Arial"/>
            </a:endParaRPr>
          </a:p>
        </p:txBody>
      </p:sp>
    </p:spTree>
  </p:cSld>
  <p:timing>
    <p:tnLst>
      <p:par>
        <p:cTn id="387" dur="indefinite" restart="never" nodeType="tmRoot">
          <p:childTnLst>
            <p:seq>
              <p:cTn id="388" dur="indefinite" nodeType="mainSeq">
                <p:childTnLst>
                  <p:par>
                    <p:cTn id="389" fill="hold">
                      <p:stCondLst>
                        <p:cond delay="0"/>
                      </p:stCondLst>
                      <p:childTnLst>
                        <p:par>
                          <p:cTn id="390" fill="hold">
                            <p:stCondLst>
                              <p:cond delay="0"/>
                            </p:stCondLst>
                            <p:childTnLst>
                              <p:par>
                                <p:cTn id="391" nodeType="withEffect" fill="hold" presetClass="exit" presetID="1">
                                  <p:stCondLst>
                                    <p:cond delay="0"/>
                                  </p:stCondLst>
                                  <p:childTnLst>
                                    <p:set>
                                      <p:cBhvr>
                                        <p:cTn id="392" dur="1" fill="hold">
                                          <p:stCondLst>
                                            <p:cond delay="0"/>
                                          </p:stCondLst>
                                        </p:cTn>
                                        <p:tgtEl>
                                          <p:spTgt spid="500"/>
                                        </p:tgtEl>
                                        <p:attrNameLst>
                                          <p:attrName>style.visibility</p:attrName>
                                        </p:attrNameLst>
                                      </p:cBhvr>
                                      <p:to>
                                        <p:strVal val="hidden"/>
                                      </p:to>
                                    </p:set>
                                  </p:childTnLst>
                                </p:cTn>
                              </p:par>
                              <p:par>
                                <p:cTn id="393" nodeType="withEffect" fill="hold" presetClass="exit" presetID="1">
                                  <p:stCondLst>
                                    <p:cond delay="0"/>
                                  </p:stCondLst>
                                  <p:childTnLst>
                                    <p:set>
                                      <p:cBhvr>
                                        <p:cTn id="394" dur="1" fill="hold">
                                          <p:stCondLst>
                                            <p:cond delay="0"/>
                                          </p:stCondLst>
                                        </p:cTn>
                                        <p:tgtEl>
                                          <p:spTgt spid="496"/>
                                        </p:tgtEl>
                                        <p:attrNameLst>
                                          <p:attrName>style.visibility</p:attrName>
                                        </p:attrNameLst>
                                      </p:cBhvr>
                                      <p:to>
                                        <p:strVal val="hidden"/>
                                      </p:to>
                                    </p:set>
                                  </p:childTnLst>
                                </p:cTn>
                              </p:par>
                              <p:par>
                                <p:cTn id="395" nodeType="withEffect" fill="hold" presetClass="entr" presetID="16" presetSubtype="21">
                                  <p:stCondLst>
                                    <p:cond delay="0"/>
                                  </p:stCondLst>
                                  <p:childTnLst>
                                    <p:set>
                                      <p:cBhvr>
                                        <p:cTn id="396" dur="1" fill="hold">
                                          <p:stCondLst>
                                            <p:cond delay="0"/>
                                          </p:stCondLst>
                                        </p:cTn>
                                        <p:tgtEl>
                                          <p:spTgt spid="501"/>
                                        </p:tgtEl>
                                        <p:attrNameLst>
                                          <p:attrName>style.visibility</p:attrName>
                                        </p:attrNameLst>
                                      </p:cBhvr>
                                      <p:to>
                                        <p:strVal val="visible"/>
                                      </p:to>
                                    </p:set>
                                    <p:animEffect filter="barn(inVertical)" transition="in">
                                      <p:cBhvr additive="repl">
                                        <p:cTn id="397" dur="300"/>
                                        <p:tgtEl>
                                          <p:spTgt spid="501"/>
                                        </p:tgtEl>
                                      </p:cBhvr>
                                    </p:animEffect>
                                  </p:childTnLst>
                                </p:cTn>
                              </p:par>
                              <p:par>
                                <p:cTn id="398" nodeType="withEffect" fill="hold" presetClass="entr" presetID="16" presetSubtype="21">
                                  <p:stCondLst>
                                    <p:cond delay="0"/>
                                  </p:stCondLst>
                                  <p:childTnLst>
                                    <p:set>
                                      <p:cBhvr>
                                        <p:cTn id="399" dur="1" fill="hold">
                                          <p:stCondLst>
                                            <p:cond delay="0"/>
                                          </p:stCondLst>
                                        </p:cTn>
                                        <p:tgtEl>
                                          <p:spTgt spid="502"/>
                                        </p:tgtEl>
                                        <p:attrNameLst>
                                          <p:attrName>style.visibility</p:attrName>
                                        </p:attrNameLst>
                                      </p:cBhvr>
                                      <p:to>
                                        <p:strVal val="visible"/>
                                      </p:to>
                                    </p:set>
                                    <p:animEffect filter="barn(inVertical)" transition="in">
                                      <p:cBhvr additive="repl">
                                        <p:cTn id="400" dur="300"/>
                                        <p:tgtEl>
                                          <p:spTgt spid="50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a:off x="914400" y="2130480"/>
            <a:ext cx="10362960" cy="1469520"/>
          </a:xfrm>
          <a:prstGeom prst="rect">
            <a:avLst/>
          </a:prstGeom>
          <a:noFill/>
          <a:ln>
            <a:noFill/>
          </a:ln>
        </p:spPr>
        <p:txBody>
          <a:bodyPr lIns="90000" rIns="90000" tIns="46800" bIns="46800" anchor="ctr"/>
          <a:p>
            <a:endParaRPr b="0" lang="en-US" sz="1800" spc="-1" strike="noStrike">
              <a:solidFill>
                <a:srgbClr val="000000"/>
              </a:solidFill>
              <a:latin typeface="Arial"/>
            </a:endParaRPr>
          </a:p>
        </p:txBody>
      </p:sp>
      <p:sp>
        <p:nvSpPr>
          <p:cNvPr id="505" name="TextShape 2"/>
          <p:cNvSpPr txBox="1"/>
          <p:nvPr/>
        </p:nvSpPr>
        <p:spPr>
          <a:xfrm>
            <a:off x="2095560" y="1447920"/>
            <a:ext cx="8000640" cy="533160"/>
          </a:xfrm>
          <a:prstGeom prst="rect">
            <a:avLst/>
          </a:prstGeom>
          <a:noFill/>
          <a:ln>
            <a:noFill/>
          </a:ln>
        </p:spPr>
        <p:txBody>
          <a:bodyPr lIns="90000" rIns="90000" tIns="46800" bIns="46800"/>
          <a:p>
            <a:pPr algn="ctr">
              <a:lnSpc>
                <a:spcPct val="100000"/>
              </a:lnSpc>
              <a:spcBef>
                <a:spcPts val="799"/>
              </a:spcBef>
            </a:pPr>
            <a:r>
              <a:rPr b="1" lang="en-US" sz="3200" spc="-1" strike="noStrike">
                <a:solidFill>
                  <a:srgbClr val="000000"/>
                </a:solidFill>
                <a:latin typeface="Arial"/>
                <a:ea typeface="ＭＳ Ｐゴシック"/>
              </a:rPr>
              <a:t>PHẦN III </a:t>
            </a:r>
            <a:endParaRPr b="0" lang="en-US" sz="3200" spc="-1" strike="noStrike">
              <a:latin typeface="Arial"/>
            </a:endParaRPr>
          </a:p>
        </p:txBody>
      </p:sp>
      <p:sp>
        <p:nvSpPr>
          <p:cNvPr id="506" name="CustomShape 3"/>
          <p:cNvSpPr/>
          <p:nvPr/>
        </p:nvSpPr>
        <p:spPr>
          <a:xfrm>
            <a:off x="380880" y="1989000"/>
            <a:ext cx="11431080" cy="2653920"/>
          </a:xfrm>
          <a:prstGeom prst="rect">
            <a:avLst/>
          </a:prstGeom>
          <a:gradFill rotWithShape="0">
            <a:gsLst>
              <a:gs pos="0">
                <a:srgbClr val="163794"/>
              </a:gs>
              <a:gs pos="50000">
                <a:srgbClr val="0a1944"/>
              </a:gs>
              <a:gs pos="100000">
                <a:srgbClr val="163794"/>
              </a:gs>
            </a:gsLst>
            <a:lin ang="10800000"/>
          </a:gradFill>
          <a:ln>
            <a:noFill/>
          </a:ln>
        </p:spPr>
        <p:style>
          <a:lnRef idx="0"/>
          <a:fillRef idx="0"/>
          <a:effectRef idx="0"/>
          <a:fontRef idx="minor"/>
        </p:style>
        <p:txBody>
          <a:bodyPr lIns="90000" rIns="90000" tIns="46800" bIns="46800" anchor="ctr"/>
          <a:p>
            <a:pPr algn="ctr">
              <a:lnSpc>
                <a:spcPct val="100000"/>
              </a:lnSpc>
            </a:pPr>
            <a:r>
              <a:rPr b="1" lang="en-US" sz="3600" spc="-1" strike="noStrike">
                <a:solidFill>
                  <a:srgbClr val="ffffff"/>
                </a:solidFill>
                <a:latin typeface="Verdana"/>
                <a:ea typeface="ＭＳ Ｐゴシック"/>
              </a:rPr>
              <a:t>TRIỂN KHAI VÀ KẾT QUẢ</a:t>
            </a:r>
            <a:endParaRPr b="0" lang="en-US" sz="3600" spc="-1" strike="noStrike">
              <a:latin typeface="Arial"/>
            </a:endParaRPr>
          </a:p>
        </p:txBody>
      </p:sp>
      <p:pic>
        <p:nvPicPr>
          <p:cNvPr id="507" name="Picture 6" descr=""/>
          <p:cNvPicPr/>
          <p:nvPr/>
        </p:nvPicPr>
        <p:blipFill>
          <a:blip r:embed="rId1"/>
          <a:stretch/>
        </p:blipFill>
        <p:spPr>
          <a:xfrm>
            <a:off x="510840" y="356040"/>
            <a:ext cx="2095200" cy="1461960"/>
          </a:xfrm>
          <a:prstGeom prst="rect">
            <a:avLst/>
          </a:prstGeom>
          <a:ln>
            <a:noFill/>
          </a:ln>
        </p:spPr>
      </p:pic>
      <p:sp>
        <p:nvSpPr>
          <p:cNvPr id="508"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ffffff"/>
                </a:solidFill>
                <a:latin typeface="Arial"/>
                <a:ea typeface="ＭＳ Ｐゴシック"/>
              </a:rPr>
              <a:t>32</a:t>
            </a:r>
            <a:endParaRPr b="0" lang="en-US" sz="1800" spc="-1" strike="noStrike">
              <a:latin typeface="Arial"/>
            </a:endParaRPr>
          </a:p>
        </p:txBody>
      </p:sp>
    </p:spTree>
  </p:cSld>
  <p:timing>
    <p:tnLst>
      <p:par>
        <p:cTn id="401" dur="indefinite" restart="never" nodeType="tmRoot">
          <p:childTnLst>
            <p:seq>
              <p:cTn id="402" dur="indefinite" nodeType="mainSeq">
                <p:childTnLst>
                  <p:par>
                    <p:cTn id="403" fill="hold">
                      <p:stCondLst>
                        <p:cond delay="0"/>
                      </p:stCondLst>
                      <p:childTnLst>
                        <p:par>
                          <p:cTn id="404" fill="hold">
                            <p:stCondLst>
                              <p:cond delay="0"/>
                            </p:stCondLst>
                            <p:childTnLst>
                              <p:par>
                                <p:cTn id="405" nodeType="withEffect" fill="hold" presetClass="entr" presetID="10">
                                  <p:stCondLst>
                                    <p:cond delay="0"/>
                                  </p:stCondLst>
                                  <p:childTnLst>
                                    <p:set>
                                      <p:cBhvr>
                                        <p:cTn id="406" dur="1" fill="hold">
                                          <p:stCondLst>
                                            <p:cond delay="0"/>
                                          </p:stCondLst>
                                        </p:cTn>
                                        <p:tgtEl>
                                          <p:spTgt spid="506"/>
                                        </p:tgtEl>
                                        <p:attrNameLst>
                                          <p:attrName>style.visibility</p:attrName>
                                        </p:attrNameLst>
                                      </p:cBhvr>
                                      <p:to>
                                        <p:strVal val="visible"/>
                                      </p:to>
                                    </p:set>
                                    <p:animEffect filter="fade" transition="in">
                                      <p:cBhvr additive="repl">
                                        <p:cTn id="407" dur="1500"/>
                                        <p:tgtEl>
                                          <p:spTgt spid="506"/>
                                        </p:tgtEl>
                                      </p:cBhvr>
                                    </p:animEffect>
                                  </p:childTnLst>
                                </p:cTn>
                              </p:par>
                              <p:par>
                                <p:cTn id="408" nodeType="withEffect" fill="hold" presetClass="entr" presetID="10">
                                  <p:stCondLst>
                                    <p:cond delay="0"/>
                                  </p:stCondLst>
                                  <p:childTnLst>
                                    <p:set>
                                      <p:cBhvr>
                                        <p:cTn id="409" dur="1" fill="hold">
                                          <p:stCondLst>
                                            <p:cond delay="0"/>
                                          </p:stCondLst>
                                        </p:cTn>
                                        <p:tgtEl>
                                          <p:spTgt spid="507"/>
                                        </p:tgtEl>
                                        <p:attrNameLst>
                                          <p:attrName>style.visibility</p:attrName>
                                        </p:attrNameLst>
                                      </p:cBhvr>
                                      <p:to>
                                        <p:strVal val="visible"/>
                                      </p:to>
                                    </p:set>
                                    <p:animEffect filter="fade" transition="in">
                                      <p:cBhvr additive="repl">
                                        <p:cTn id="410" dur="1500"/>
                                        <p:tgtEl>
                                          <p:spTgt spid="50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09"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510" name="Picture 5" descr=""/>
          <p:cNvPicPr/>
          <p:nvPr/>
        </p:nvPicPr>
        <p:blipFill>
          <a:blip r:embed="rId2"/>
          <a:stretch/>
        </p:blipFill>
        <p:spPr>
          <a:xfrm>
            <a:off x="0" y="0"/>
            <a:ext cx="1521720" cy="1070280"/>
          </a:xfrm>
          <a:prstGeom prst="rect">
            <a:avLst/>
          </a:prstGeom>
          <a:ln>
            <a:noFill/>
          </a:ln>
        </p:spPr>
      </p:pic>
      <p:sp>
        <p:nvSpPr>
          <p:cNvPr id="511"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512" name="CustomShape 3"/>
          <p:cNvSpPr/>
          <p:nvPr/>
        </p:nvSpPr>
        <p:spPr>
          <a:xfrm>
            <a:off x="1210320" y="1346760"/>
            <a:ext cx="1027332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1. KIT DE2i-150:</a:t>
            </a:r>
            <a:endParaRPr b="0" lang="en-US" sz="2400" spc="-1" strike="noStrike">
              <a:latin typeface="Arial"/>
            </a:endParaRPr>
          </a:p>
        </p:txBody>
      </p:sp>
      <p:pic>
        <p:nvPicPr>
          <p:cNvPr id="513" name="Picture 6" descr=""/>
          <p:cNvPicPr/>
          <p:nvPr/>
        </p:nvPicPr>
        <p:blipFill>
          <a:blip r:embed="rId3"/>
          <a:stretch/>
        </p:blipFill>
        <p:spPr>
          <a:xfrm>
            <a:off x="1210320" y="2032920"/>
            <a:ext cx="8333280" cy="4455360"/>
          </a:xfrm>
          <a:prstGeom prst="rect">
            <a:avLst/>
          </a:prstGeom>
          <a:ln>
            <a:noFill/>
          </a:ln>
        </p:spPr>
      </p:pic>
      <p:sp>
        <p:nvSpPr>
          <p:cNvPr id="514" name="CustomShape 4"/>
          <p:cNvSpPr/>
          <p:nvPr/>
        </p:nvSpPr>
        <p:spPr>
          <a:xfrm>
            <a:off x="9543960" y="2084040"/>
            <a:ext cx="2647800" cy="25297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2060"/>
              </a:buClr>
              <a:buFont typeface="Wingdings" charset="2"/>
              <a:buChar char=""/>
            </a:pPr>
            <a:r>
              <a:rPr b="0" lang="en-US" sz="2000" spc="-1" strike="noStrike">
                <a:solidFill>
                  <a:srgbClr val="002060"/>
                </a:solidFill>
                <a:latin typeface="Arial"/>
              </a:rPr>
              <a:t>Cyclone IV </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149,760 LEs</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720 M9K memory blocks</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6,480 Kbits embedded memory</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8 PLLs</a:t>
            </a:r>
            <a:endParaRPr b="0" lang="en-US" sz="2000" spc="-1" strike="noStrike">
              <a:latin typeface="Arial"/>
            </a:endParaRPr>
          </a:p>
        </p:txBody>
      </p:sp>
      <p:sp>
        <p:nvSpPr>
          <p:cNvPr id="515"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33</a:t>
            </a:r>
            <a:endParaRPr b="0" lang="en-US" sz="1800" spc="-1" strike="noStrike">
              <a:latin typeface="Arial"/>
            </a:endParaRPr>
          </a:p>
        </p:txBody>
      </p:sp>
    </p:spTree>
  </p:cSld>
  <p:timing>
    <p:tnLst>
      <p:par>
        <p:cTn id="411" dur="indefinite" restart="never" nodeType="tmRoot">
          <p:childTnLst>
            <p:seq>
              <p:cTn id="412" dur="indefinite" nodeType="mainSeq">
                <p:childTnLst>
                  <p:par>
                    <p:cTn id="413" fill="hold">
                      <p:stCondLst>
                        <p:cond delay="0"/>
                      </p:stCondLst>
                      <p:childTnLst>
                        <p:par>
                          <p:cTn id="414" fill="hold">
                            <p:stCondLst>
                              <p:cond delay="0"/>
                            </p:stCondLst>
                            <p:childTnLst>
                              <p:par>
                                <p:cTn id="415" nodeType="withEffect" fill="hold" presetClass="entr" presetID="16" presetSubtype="21">
                                  <p:stCondLst>
                                    <p:cond delay="0"/>
                                  </p:stCondLst>
                                  <p:childTnLst>
                                    <p:set>
                                      <p:cBhvr>
                                        <p:cTn id="416" dur="1" fill="hold">
                                          <p:stCondLst>
                                            <p:cond delay="0"/>
                                          </p:stCondLst>
                                        </p:cTn>
                                        <p:tgtEl>
                                          <p:spTgt spid="513"/>
                                        </p:tgtEl>
                                        <p:attrNameLst>
                                          <p:attrName>style.visibility</p:attrName>
                                        </p:attrNameLst>
                                      </p:cBhvr>
                                      <p:to>
                                        <p:strVal val="visible"/>
                                      </p:to>
                                    </p:set>
                                    <p:animEffect filter="barn(inVertical)" transition="in">
                                      <p:cBhvr additive="repl">
                                        <p:cTn id="417" dur="300"/>
                                        <p:tgtEl>
                                          <p:spTgt spid="513"/>
                                        </p:tgtEl>
                                      </p:cBhvr>
                                    </p:animEffect>
                                  </p:childTnLst>
                                </p:cTn>
                              </p:par>
                              <p:par>
                                <p:cTn id="418" nodeType="withEffect" fill="hold" presetClass="entr" presetID="16" presetSubtype="21">
                                  <p:stCondLst>
                                    <p:cond delay="0"/>
                                  </p:stCondLst>
                                  <p:childTnLst>
                                    <p:set>
                                      <p:cBhvr>
                                        <p:cTn id="419" dur="1" fill="hold">
                                          <p:stCondLst>
                                            <p:cond delay="0"/>
                                          </p:stCondLst>
                                        </p:cTn>
                                        <p:tgtEl>
                                          <p:spTgt spid="514"/>
                                        </p:tgtEl>
                                        <p:attrNameLst>
                                          <p:attrName>style.visibility</p:attrName>
                                        </p:attrNameLst>
                                      </p:cBhvr>
                                      <p:to>
                                        <p:strVal val="visible"/>
                                      </p:to>
                                    </p:set>
                                    <p:animEffect filter="barn(inVertical)" transition="in">
                                      <p:cBhvr additive="repl">
                                        <p:cTn id="420" dur="300"/>
                                        <p:tgtEl>
                                          <p:spTgt spid="5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16"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517" name="Picture 5" descr=""/>
          <p:cNvPicPr/>
          <p:nvPr/>
        </p:nvPicPr>
        <p:blipFill>
          <a:blip r:embed="rId2"/>
          <a:stretch/>
        </p:blipFill>
        <p:spPr>
          <a:xfrm>
            <a:off x="0" y="0"/>
            <a:ext cx="1521720" cy="1070280"/>
          </a:xfrm>
          <a:prstGeom prst="rect">
            <a:avLst/>
          </a:prstGeom>
          <a:ln>
            <a:noFill/>
          </a:ln>
        </p:spPr>
      </p:pic>
      <p:sp>
        <p:nvSpPr>
          <p:cNvPr id="518"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519" name="CustomShape 3"/>
          <p:cNvSpPr/>
          <p:nvPr/>
        </p:nvSpPr>
        <p:spPr>
          <a:xfrm>
            <a:off x="1210320" y="1346760"/>
            <a:ext cx="1027332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1. KIT DE2i-150:</a:t>
            </a:r>
            <a:endParaRPr b="0" lang="en-US" sz="2400" spc="-1" strike="noStrike">
              <a:latin typeface="Arial"/>
            </a:endParaRPr>
          </a:p>
        </p:txBody>
      </p:sp>
      <p:pic>
        <p:nvPicPr>
          <p:cNvPr id="520" name="Picture 6" descr=""/>
          <p:cNvPicPr/>
          <p:nvPr/>
        </p:nvPicPr>
        <p:blipFill>
          <a:blip r:embed="rId3"/>
          <a:stretch/>
        </p:blipFill>
        <p:spPr>
          <a:xfrm>
            <a:off x="1210320" y="2032920"/>
            <a:ext cx="8333280" cy="4455360"/>
          </a:xfrm>
          <a:prstGeom prst="rect">
            <a:avLst/>
          </a:prstGeom>
          <a:ln>
            <a:noFill/>
          </a:ln>
        </p:spPr>
      </p:pic>
      <p:sp>
        <p:nvSpPr>
          <p:cNvPr id="521" name="CustomShape 4"/>
          <p:cNvSpPr/>
          <p:nvPr/>
        </p:nvSpPr>
        <p:spPr>
          <a:xfrm>
            <a:off x="9543960" y="2084040"/>
            <a:ext cx="2647800" cy="25297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2060"/>
              </a:buClr>
              <a:buFont typeface="Wingdings" charset="2"/>
              <a:buChar char=""/>
            </a:pPr>
            <a:r>
              <a:rPr b="0" lang="en-US" sz="2000" spc="-1" strike="noStrike">
                <a:solidFill>
                  <a:srgbClr val="002060"/>
                </a:solidFill>
                <a:latin typeface="Arial"/>
              </a:rPr>
              <a:t>Cyclone IV </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149,760 LEs</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720 M9K memory blocks</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6,480 Kbits embedded memory</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8 PLLs</a:t>
            </a:r>
            <a:endParaRPr b="0" lang="en-US" sz="2000" spc="-1" strike="noStrike">
              <a:latin typeface="Arial"/>
            </a:endParaRPr>
          </a:p>
        </p:txBody>
      </p:sp>
      <p:sp>
        <p:nvSpPr>
          <p:cNvPr id="522"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34</a:t>
            </a:r>
            <a:endParaRPr b="0" lang="en-US" sz="1800" spc="-1" strike="noStrike">
              <a:latin typeface="Arial"/>
            </a:endParaRPr>
          </a:p>
        </p:txBody>
      </p:sp>
      <p:sp>
        <p:nvSpPr>
          <p:cNvPr id="523" name="CustomShape 6"/>
          <p:cNvSpPr/>
          <p:nvPr/>
        </p:nvSpPr>
        <p:spPr>
          <a:xfrm>
            <a:off x="5270400" y="4254480"/>
            <a:ext cx="1130040" cy="383760"/>
          </a:xfrm>
          <a:prstGeom prst="rect">
            <a:avLst/>
          </a:prstGeom>
          <a:ln/>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US" sz="1800" spc="-1" strike="noStrike">
                <a:solidFill>
                  <a:srgbClr val="000000"/>
                </a:solidFill>
                <a:latin typeface="Arial"/>
              </a:rPr>
              <a:t>SG-DMA</a:t>
            </a:r>
            <a:endParaRPr b="0" lang="en-US" sz="1800" spc="-1" strike="noStrike">
              <a:latin typeface="Arial"/>
            </a:endParaRPr>
          </a:p>
        </p:txBody>
      </p:sp>
      <p:sp>
        <p:nvSpPr>
          <p:cNvPr id="524" name="CustomShape 7"/>
          <p:cNvSpPr/>
          <p:nvPr/>
        </p:nvSpPr>
        <p:spPr>
          <a:xfrm flipV="1" rot="10800000">
            <a:off x="5270400" y="5194440"/>
            <a:ext cx="3377880" cy="747360"/>
          </a:xfrm>
          <a:prstGeom prst="curvedConnector3">
            <a:avLst>
              <a:gd name="adj1" fmla="val 50000"/>
            </a:avLst>
          </a:prstGeom>
          <a:noFill/>
          <a:ln w="57240">
            <a:solidFill>
              <a:srgbClr val="c00000"/>
            </a:solidFill>
            <a:tailEnd len="med" type="triangle" w="med"/>
          </a:ln>
        </p:spPr>
        <p:style>
          <a:lnRef idx="1">
            <a:schemeClr val="accent1"/>
          </a:lnRef>
          <a:fillRef idx="0">
            <a:schemeClr val="accent1"/>
          </a:fillRef>
          <a:effectRef idx="0">
            <a:schemeClr val="accent1"/>
          </a:effectRef>
          <a:fontRef idx="minor"/>
        </p:style>
      </p:sp>
      <p:sp>
        <p:nvSpPr>
          <p:cNvPr id="525" name="CustomShape 8"/>
          <p:cNvSpPr/>
          <p:nvPr/>
        </p:nvSpPr>
        <p:spPr>
          <a:xfrm flipV="1">
            <a:off x="6400800" y="3102840"/>
            <a:ext cx="1765080" cy="1343520"/>
          </a:xfrm>
          <a:prstGeom prst="curvedConnector3">
            <a:avLst>
              <a:gd name="adj1" fmla="val 50000"/>
            </a:avLst>
          </a:prstGeom>
          <a:noFill/>
          <a:ln w="57240">
            <a:solidFill>
              <a:srgbClr val="c00000"/>
            </a:solidFill>
            <a:tailEnd len="med" type="triangle" w="med"/>
          </a:ln>
        </p:spPr>
        <p:style>
          <a:lnRef idx="1">
            <a:schemeClr val="accent1"/>
          </a:lnRef>
          <a:fillRef idx="0">
            <a:schemeClr val="accent1"/>
          </a:fillRef>
          <a:effectRef idx="0">
            <a:schemeClr val="accent1"/>
          </a:effectRef>
          <a:fontRef idx="minor"/>
        </p:style>
      </p:sp>
      <p:sp>
        <p:nvSpPr>
          <p:cNvPr id="526" name="CustomShape 9"/>
          <p:cNvSpPr/>
          <p:nvPr/>
        </p:nvSpPr>
        <p:spPr>
          <a:xfrm>
            <a:off x="3581280" y="2000520"/>
            <a:ext cx="647280" cy="61596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527" name="CustomShape 10"/>
          <p:cNvSpPr/>
          <p:nvPr/>
        </p:nvSpPr>
        <p:spPr>
          <a:xfrm>
            <a:off x="6210360" y="5035680"/>
            <a:ext cx="815760" cy="317160"/>
          </a:xfrm>
          <a:prstGeom prst="roundRect">
            <a:avLst>
              <a:gd name="adj" fmla="val 16667"/>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800" spc="-1" strike="noStrike">
                <a:solidFill>
                  <a:srgbClr val="000000"/>
                </a:solidFill>
                <a:latin typeface="Arial"/>
              </a:rPr>
              <a:t>DMA</a:t>
            </a:r>
            <a:endParaRPr b="0" lang="en-US" sz="1800" spc="-1" strike="noStrike">
              <a:latin typeface="Arial"/>
            </a:endParaRPr>
          </a:p>
        </p:txBody>
      </p:sp>
      <p:sp>
        <p:nvSpPr>
          <p:cNvPr id="528" name="CustomShape 11"/>
          <p:cNvSpPr/>
          <p:nvPr/>
        </p:nvSpPr>
        <p:spPr>
          <a:xfrm>
            <a:off x="6210360" y="4704480"/>
            <a:ext cx="799920" cy="317160"/>
          </a:xfrm>
          <a:prstGeom prst="roundRect">
            <a:avLst>
              <a:gd name="adj" fmla="val 16667"/>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800" spc="-1" strike="noStrike">
                <a:solidFill>
                  <a:srgbClr val="000000"/>
                </a:solidFill>
                <a:latin typeface="Arial"/>
              </a:rPr>
              <a:t>DMA</a:t>
            </a:r>
            <a:endParaRPr b="0" lang="en-US" sz="1800" spc="-1" strike="noStrike">
              <a:latin typeface="Arial"/>
            </a:endParaRPr>
          </a:p>
        </p:txBody>
      </p:sp>
      <p:sp>
        <p:nvSpPr>
          <p:cNvPr id="529" name="CustomShape 12"/>
          <p:cNvSpPr/>
          <p:nvPr/>
        </p:nvSpPr>
        <p:spPr>
          <a:xfrm flipV="1">
            <a:off x="7010280" y="3225960"/>
            <a:ext cx="1282320" cy="1637280"/>
          </a:xfrm>
          <a:prstGeom prst="curvedConnector2">
            <a:avLst/>
          </a:prstGeom>
          <a:noFill/>
          <a:ln w="57240">
            <a:tailEnd len="med" type="triangle" w="med"/>
          </a:ln>
        </p:spPr>
        <p:style>
          <a:lnRef idx="3">
            <a:schemeClr val="accent6"/>
          </a:lnRef>
          <a:fillRef idx="0">
            <a:schemeClr val="accent6"/>
          </a:fillRef>
          <a:effectRef idx="2">
            <a:schemeClr val="accent6"/>
          </a:effectRef>
          <a:fontRef idx="minor"/>
        </p:style>
      </p:sp>
      <p:sp>
        <p:nvSpPr>
          <p:cNvPr id="530" name="CustomShape 13"/>
          <p:cNvSpPr/>
          <p:nvPr/>
        </p:nvSpPr>
        <p:spPr>
          <a:xfrm flipH="1" flipV="1" rot="5400000">
            <a:off x="6745680" y="3481560"/>
            <a:ext cx="1993680" cy="1431360"/>
          </a:xfrm>
          <a:prstGeom prst="curvedConnector3">
            <a:avLst>
              <a:gd name="adj1" fmla="val -319"/>
            </a:avLst>
          </a:prstGeom>
          <a:noFill/>
          <a:ln w="57240">
            <a:tailEnd len="med" type="triangle" w="med"/>
          </a:ln>
        </p:spPr>
        <p:style>
          <a:lnRef idx="3">
            <a:schemeClr val="accent6"/>
          </a:lnRef>
          <a:fillRef idx="0">
            <a:schemeClr val="accent6"/>
          </a:fillRef>
          <a:effectRef idx="2">
            <a:schemeClr val="accent6"/>
          </a:effectRef>
          <a:fontRef idx="minor"/>
        </p:style>
      </p:sp>
      <p:sp>
        <p:nvSpPr>
          <p:cNvPr id="531" name="CustomShape 14"/>
          <p:cNvSpPr/>
          <p:nvPr/>
        </p:nvSpPr>
        <p:spPr>
          <a:xfrm>
            <a:off x="4778640" y="4638600"/>
            <a:ext cx="1161720" cy="747360"/>
          </a:xfrm>
          <a:prstGeom prst="roundRect">
            <a:avLst>
              <a:gd name="adj" fmla="val 16667"/>
            </a:avLst>
          </a:prstGeom>
          <a:ln/>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US" sz="1800" spc="-1" strike="noStrike">
                <a:solidFill>
                  <a:srgbClr val="000000"/>
                </a:solidFill>
                <a:latin typeface="Arial"/>
              </a:rPr>
              <a:t>FUSION</a:t>
            </a:r>
            <a:endParaRPr b="0" lang="en-US" sz="1800" spc="-1" strike="noStrike">
              <a:latin typeface="Arial"/>
            </a:endParaRPr>
          </a:p>
        </p:txBody>
      </p:sp>
      <p:sp>
        <p:nvSpPr>
          <p:cNvPr id="532" name="CustomShape 15"/>
          <p:cNvSpPr/>
          <p:nvPr/>
        </p:nvSpPr>
        <p:spPr>
          <a:xfrm>
            <a:off x="5945400" y="4704480"/>
            <a:ext cx="269280" cy="307800"/>
          </a:xfrm>
          <a:prstGeom prst="leftArrow">
            <a:avLst>
              <a:gd name="adj1" fmla="val 50000"/>
              <a:gd name="adj2" fmla="val 50000"/>
            </a:avLst>
          </a:prstGeom>
          <a:ln/>
        </p:spPr>
        <p:style>
          <a:lnRef idx="1">
            <a:schemeClr val="accent6"/>
          </a:lnRef>
          <a:fillRef idx="2">
            <a:schemeClr val="accent6"/>
          </a:fillRef>
          <a:effectRef idx="1">
            <a:schemeClr val="accent6"/>
          </a:effectRef>
          <a:fontRef idx="minor"/>
        </p:style>
      </p:sp>
      <p:sp>
        <p:nvSpPr>
          <p:cNvPr id="533" name="CustomShape 16"/>
          <p:cNvSpPr/>
          <p:nvPr/>
        </p:nvSpPr>
        <p:spPr>
          <a:xfrm>
            <a:off x="5937480" y="5045040"/>
            <a:ext cx="269280" cy="307800"/>
          </a:xfrm>
          <a:prstGeom prst="leftArrow">
            <a:avLst>
              <a:gd name="adj1" fmla="val 50000"/>
              <a:gd name="adj2" fmla="val 50000"/>
            </a:avLst>
          </a:prstGeom>
          <a:ln/>
        </p:spPr>
        <p:style>
          <a:lnRef idx="1">
            <a:schemeClr val="accent6"/>
          </a:lnRef>
          <a:fillRef idx="2">
            <a:schemeClr val="accent6"/>
          </a:fillRef>
          <a:effectRef idx="1">
            <a:schemeClr val="accent6"/>
          </a:effectRef>
          <a:fontRef idx="minor"/>
        </p:style>
      </p:sp>
      <p:sp>
        <p:nvSpPr>
          <p:cNvPr id="534" name="CustomShape 17"/>
          <p:cNvSpPr/>
          <p:nvPr/>
        </p:nvSpPr>
        <p:spPr>
          <a:xfrm flipV="1" rot="10800000">
            <a:off x="3581280" y="4254480"/>
            <a:ext cx="1933200" cy="1945440"/>
          </a:xfrm>
          <a:prstGeom prst="curvedConnector2">
            <a:avLst/>
          </a:prstGeom>
          <a:noFill/>
          <a:ln w="57240">
            <a:solidFill>
              <a:srgbClr val="c00000"/>
            </a:solidFill>
            <a:tailEnd len="med" type="triangle" w="med"/>
          </a:ln>
        </p:spPr>
        <p:style>
          <a:lnRef idx="1">
            <a:schemeClr val="accent1"/>
          </a:lnRef>
          <a:fillRef idx="0">
            <a:schemeClr val="accent1"/>
          </a:fillRef>
          <a:effectRef idx="0">
            <a:schemeClr val="accent1"/>
          </a:effectRef>
          <a:fontRef idx="minor"/>
        </p:style>
      </p:sp>
    </p:spTree>
  </p:cSld>
  <p:timing>
    <p:tnLst>
      <p:par>
        <p:cTn id="421" dur="indefinite" restart="never" nodeType="tmRoot">
          <p:childTnLst>
            <p:seq>
              <p:cTn id="422" dur="indefinite" nodeType="mainSeq">
                <p:childTnLst>
                  <p:par>
                    <p:cTn id="423" fill="hold">
                      <p:stCondLst>
                        <p:cond delay="0"/>
                      </p:stCondLst>
                      <p:childTnLst>
                        <p:par>
                          <p:cTn id="424" fill="hold">
                            <p:stCondLst>
                              <p:cond delay="0"/>
                            </p:stCondLst>
                            <p:childTnLst>
                              <p:par>
                                <p:cTn id="425" nodeType="withEffect" fill="hold" presetClass="entr" presetID="22" presetSubtype="4">
                                  <p:stCondLst>
                                    <p:cond delay="0"/>
                                  </p:stCondLst>
                                  <p:childTnLst>
                                    <p:set>
                                      <p:cBhvr>
                                        <p:cTn id="426" dur="1" fill="hold">
                                          <p:stCondLst>
                                            <p:cond delay="0"/>
                                          </p:stCondLst>
                                        </p:cTn>
                                        <p:tgtEl>
                                          <p:spTgt spid="526"/>
                                        </p:tgtEl>
                                        <p:attrNameLst>
                                          <p:attrName>style.visibility</p:attrName>
                                        </p:attrNameLst>
                                      </p:cBhvr>
                                      <p:to>
                                        <p:strVal val="visible"/>
                                      </p:to>
                                    </p:set>
                                    <p:animEffect filter="wipe(down)" transition="in">
                                      <p:cBhvr additive="repl">
                                        <p:cTn id="427" dur="200"/>
                                        <p:tgtEl>
                                          <p:spTgt spid="526"/>
                                        </p:tgtEl>
                                      </p:cBhvr>
                                    </p:animEffect>
                                  </p:childTnLst>
                                </p:cTn>
                              </p:par>
                              <p:par>
                                <p:cTn id="428" nodeType="withEffect" fill="hold" presetClass="entr" presetID="22" presetSubtype="4">
                                  <p:stCondLst>
                                    <p:cond delay="0"/>
                                  </p:stCondLst>
                                  <p:childTnLst>
                                    <p:set>
                                      <p:cBhvr>
                                        <p:cTn id="429" dur="1" fill="hold">
                                          <p:stCondLst>
                                            <p:cond delay="0"/>
                                          </p:stCondLst>
                                        </p:cTn>
                                        <p:tgtEl>
                                          <p:spTgt spid="534"/>
                                        </p:tgtEl>
                                        <p:attrNameLst>
                                          <p:attrName>style.visibility</p:attrName>
                                        </p:attrNameLst>
                                      </p:cBhvr>
                                      <p:to>
                                        <p:strVal val="visible"/>
                                      </p:to>
                                    </p:set>
                                    <p:animEffect filter="wipe(down)" transition="in">
                                      <p:cBhvr additive="repl">
                                        <p:cTn id="430" dur="200"/>
                                        <p:tgtEl>
                                          <p:spTgt spid="534"/>
                                        </p:tgtEl>
                                      </p:cBhvr>
                                    </p:animEffect>
                                  </p:childTnLst>
                                </p:cTn>
                              </p:par>
                            </p:childTnLst>
                          </p:cTn>
                        </p:par>
                      </p:childTnLst>
                    </p:cTn>
                  </p:par>
                  <p:par>
                    <p:cTn id="431" fill="hold">
                      <p:stCondLst>
                        <p:cond delay="indefinite"/>
                      </p:stCondLst>
                      <p:childTnLst>
                        <p:par>
                          <p:cTn id="432" fill="hold">
                            <p:stCondLst>
                              <p:cond delay="0"/>
                            </p:stCondLst>
                            <p:childTnLst>
                              <p:par>
                                <p:cTn id="433" nodeType="clickEffect" fill="hold" presetClass="entr" presetID="16" presetSubtype="21">
                                  <p:stCondLst>
                                    <p:cond delay="0"/>
                                  </p:stCondLst>
                                  <p:childTnLst>
                                    <p:set>
                                      <p:cBhvr>
                                        <p:cTn id="434" dur="1" fill="hold">
                                          <p:stCondLst>
                                            <p:cond delay="0"/>
                                          </p:stCondLst>
                                        </p:cTn>
                                        <p:tgtEl>
                                          <p:spTgt spid="525"/>
                                        </p:tgtEl>
                                        <p:attrNameLst>
                                          <p:attrName>style.visibility</p:attrName>
                                        </p:attrNameLst>
                                      </p:cBhvr>
                                      <p:to>
                                        <p:strVal val="visible"/>
                                      </p:to>
                                    </p:set>
                                    <p:animEffect filter="barn(inVertical)" transition="in">
                                      <p:cBhvr additive="repl">
                                        <p:cTn id="435" dur="300"/>
                                        <p:tgtEl>
                                          <p:spTgt spid="525"/>
                                        </p:tgtEl>
                                      </p:cBhvr>
                                    </p:animEffect>
                                  </p:childTnLst>
                                </p:cTn>
                              </p:par>
                              <p:par>
                                <p:cTn id="436" nodeType="withEffect" fill="hold" presetClass="entr" presetID="16" presetSubtype="21">
                                  <p:stCondLst>
                                    <p:cond delay="0"/>
                                  </p:stCondLst>
                                  <p:childTnLst>
                                    <p:set>
                                      <p:cBhvr>
                                        <p:cTn id="437" dur="1" fill="hold">
                                          <p:stCondLst>
                                            <p:cond delay="0"/>
                                          </p:stCondLst>
                                        </p:cTn>
                                        <p:tgtEl>
                                          <p:spTgt spid="523"/>
                                        </p:tgtEl>
                                        <p:attrNameLst>
                                          <p:attrName>style.visibility</p:attrName>
                                        </p:attrNameLst>
                                      </p:cBhvr>
                                      <p:to>
                                        <p:strVal val="visible"/>
                                      </p:to>
                                    </p:set>
                                    <p:animEffect filter="barn(inVertical)" transition="in">
                                      <p:cBhvr additive="repl">
                                        <p:cTn id="438" dur="300"/>
                                        <p:tgtEl>
                                          <p:spTgt spid="523"/>
                                        </p:tgtEl>
                                      </p:cBhvr>
                                    </p:animEffect>
                                  </p:childTnLst>
                                </p:cTn>
                              </p:par>
                              <p:par>
                                <p:cTn id="439" nodeType="withEffect" fill="hold" presetClass="entr" presetID="16" presetSubtype="21">
                                  <p:stCondLst>
                                    <p:cond delay="0"/>
                                  </p:stCondLst>
                                  <p:childTnLst>
                                    <p:set>
                                      <p:cBhvr>
                                        <p:cTn id="440" dur="1" fill="hold">
                                          <p:stCondLst>
                                            <p:cond delay="0"/>
                                          </p:stCondLst>
                                        </p:cTn>
                                        <p:tgtEl>
                                          <p:spTgt spid="524"/>
                                        </p:tgtEl>
                                        <p:attrNameLst>
                                          <p:attrName>style.visibility</p:attrName>
                                        </p:attrNameLst>
                                      </p:cBhvr>
                                      <p:to>
                                        <p:strVal val="visible"/>
                                      </p:to>
                                    </p:set>
                                    <p:animEffect filter="barn(inVertical)" transition="in">
                                      <p:cBhvr additive="repl">
                                        <p:cTn id="441" dur="300"/>
                                        <p:tgtEl>
                                          <p:spTgt spid="524"/>
                                        </p:tgtEl>
                                      </p:cBhvr>
                                    </p:animEffect>
                                  </p:childTnLst>
                                </p:cTn>
                              </p:par>
                            </p:childTnLst>
                          </p:cTn>
                        </p:par>
                      </p:childTnLst>
                    </p:cTn>
                  </p:par>
                  <p:par>
                    <p:cTn id="442" fill="hold">
                      <p:stCondLst>
                        <p:cond delay="indefinite"/>
                      </p:stCondLst>
                      <p:childTnLst>
                        <p:par>
                          <p:cTn id="443" fill="hold">
                            <p:stCondLst>
                              <p:cond delay="0"/>
                            </p:stCondLst>
                            <p:childTnLst>
                              <p:par>
                                <p:cTn id="444" nodeType="clickEffect" fill="hold" presetClass="entr" presetID="16" presetSubtype="21">
                                  <p:stCondLst>
                                    <p:cond delay="0"/>
                                  </p:stCondLst>
                                  <p:childTnLst>
                                    <p:set>
                                      <p:cBhvr>
                                        <p:cTn id="445" dur="1" fill="hold">
                                          <p:stCondLst>
                                            <p:cond delay="0"/>
                                          </p:stCondLst>
                                        </p:cTn>
                                        <p:tgtEl>
                                          <p:spTgt spid="532"/>
                                        </p:tgtEl>
                                        <p:attrNameLst>
                                          <p:attrName>style.visibility</p:attrName>
                                        </p:attrNameLst>
                                      </p:cBhvr>
                                      <p:to>
                                        <p:strVal val="visible"/>
                                      </p:to>
                                    </p:set>
                                    <p:animEffect filter="barn(inVertical)" transition="in">
                                      <p:cBhvr additive="repl">
                                        <p:cTn id="446" dur="300"/>
                                        <p:tgtEl>
                                          <p:spTgt spid="532"/>
                                        </p:tgtEl>
                                      </p:cBhvr>
                                    </p:animEffect>
                                  </p:childTnLst>
                                </p:cTn>
                              </p:par>
                              <p:par>
                                <p:cTn id="447" nodeType="withEffect" fill="hold" presetClass="entr" presetID="16" presetSubtype="21">
                                  <p:stCondLst>
                                    <p:cond delay="0"/>
                                  </p:stCondLst>
                                  <p:childTnLst>
                                    <p:set>
                                      <p:cBhvr>
                                        <p:cTn id="448" dur="1" fill="hold">
                                          <p:stCondLst>
                                            <p:cond delay="0"/>
                                          </p:stCondLst>
                                        </p:cTn>
                                        <p:tgtEl>
                                          <p:spTgt spid="533"/>
                                        </p:tgtEl>
                                        <p:attrNameLst>
                                          <p:attrName>style.visibility</p:attrName>
                                        </p:attrNameLst>
                                      </p:cBhvr>
                                      <p:to>
                                        <p:strVal val="visible"/>
                                      </p:to>
                                    </p:set>
                                    <p:animEffect filter="barn(inVertical)" transition="in">
                                      <p:cBhvr additive="repl">
                                        <p:cTn id="449" dur="300"/>
                                        <p:tgtEl>
                                          <p:spTgt spid="533"/>
                                        </p:tgtEl>
                                      </p:cBhvr>
                                    </p:animEffect>
                                  </p:childTnLst>
                                </p:cTn>
                              </p:par>
                              <p:par>
                                <p:cTn id="450" nodeType="withEffect" fill="hold" presetClass="entr" presetID="16" presetSubtype="21">
                                  <p:stCondLst>
                                    <p:cond delay="0"/>
                                  </p:stCondLst>
                                  <p:childTnLst>
                                    <p:set>
                                      <p:cBhvr>
                                        <p:cTn id="451" dur="1" fill="hold">
                                          <p:stCondLst>
                                            <p:cond delay="0"/>
                                          </p:stCondLst>
                                        </p:cTn>
                                        <p:tgtEl>
                                          <p:spTgt spid="528"/>
                                        </p:tgtEl>
                                        <p:attrNameLst>
                                          <p:attrName>style.visibility</p:attrName>
                                        </p:attrNameLst>
                                      </p:cBhvr>
                                      <p:to>
                                        <p:strVal val="visible"/>
                                      </p:to>
                                    </p:set>
                                    <p:animEffect filter="barn(inVertical)" transition="in">
                                      <p:cBhvr additive="repl">
                                        <p:cTn id="452" dur="300"/>
                                        <p:tgtEl>
                                          <p:spTgt spid="528"/>
                                        </p:tgtEl>
                                      </p:cBhvr>
                                    </p:animEffect>
                                  </p:childTnLst>
                                </p:cTn>
                              </p:par>
                              <p:par>
                                <p:cTn id="453" nodeType="withEffect" fill="hold" presetClass="entr" presetID="16" presetSubtype="21">
                                  <p:stCondLst>
                                    <p:cond delay="0"/>
                                  </p:stCondLst>
                                  <p:childTnLst>
                                    <p:set>
                                      <p:cBhvr>
                                        <p:cTn id="454" dur="1" fill="hold">
                                          <p:stCondLst>
                                            <p:cond delay="0"/>
                                          </p:stCondLst>
                                        </p:cTn>
                                        <p:tgtEl>
                                          <p:spTgt spid="527"/>
                                        </p:tgtEl>
                                        <p:attrNameLst>
                                          <p:attrName>style.visibility</p:attrName>
                                        </p:attrNameLst>
                                      </p:cBhvr>
                                      <p:to>
                                        <p:strVal val="visible"/>
                                      </p:to>
                                    </p:set>
                                    <p:animEffect filter="barn(inVertical)" transition="in">
                                      <p:cBhvr additive="repl">
                                        <p:cTn id="455" dur="300"/>
                                        <p:tgtEl>
                                          <p:spTgt spid="527"/>
                                        </p:tgtEl>
                                      </p:cBhvr>
                                    </p:animEffect>
                                  </p:childTnLst>
                                </p:cTn>
                              </p:par>
                              <p:par>
                                <p:cTn id="456" nodeType="withEffect" fill="hold" presetClass="entr" presetID="16" presetSubtype="21">
                                  <p:stCondLst>
                                    <p:cond delay="0"/>
                                  </p:stCondLst>
                                  <p:childTnLst>
                                    <p:set>
                                      <p:cBhvr>
                                        <p:cTn id="457" dur="1" fill="hold">
                                          <p:stCondLst>
                                            <p:cond delay="0"/>
                                          </p:stCondLst>
                                        </p:cTn>
                                        <p:tgtEl>
                                          <p:spTgt spid="529"/>
                                        </p:tgtEl>
                                        <p:attrNameLst>
                                          <p:attrName>style.visibility</p:attrName>
                                        </p:attrNameLst>
                                      </p:cBhvr>
                                      <p:to>
                                        <p:strVal val="visible"/>
                                      </p:to>
                                    </p:set>
                                    <p:animEffect filter="barn(inVertical)" transition="in">
                                      <p:cBhvr additive="repl">
                                        <p:cTn id="458" dur="300"/>
                                        <p:tgtEl>
                                          <p:spTgt spid="529"/>
                                        </p:tgtEl>
                                      </p:cBhvr>
                                    </p:animEffect>
                                  </p:childTnLst>
                                </p:cTn>
                              </p:par>
                              <p:par>
                                <p:cTn id="459" nodeType="withEffect" fill="hold" presetClass="entr" presetID="16" presetSubtype="21">
                                  <p:stCondLst>
                                    <p:cond delay="0"/>
                                  </p:stCondLst>
                                  <p:childTnLst>
                                    <p:set>
                                      <p:cBhvr>
                                        <p:cTn id="460" dur="1" fill="hold">
                                          <p:stCondLst>
                                            <p:cond delay="0"/>
                                          </p:stCondLst>
                                        </p:cTn>
                                        <p:tgtEl>
                                          <p:spTgt spid="530"/>
                                        </p:tgtEl>
                                        <p:attrNameLst>
                                          <p:attrName>style.visibility</p:attrName>
                                        </p:attrNameLst>
                                      </p:cBhvr>
                                      <p:to>
                                        <p:strVal val="visible"/>
                                      </p:to>
                                    </p:set>
                                    <p:animEffect filter="barn(inVertical)" transition="in">
                                      <p:cBhvr additive="repl">
                                        <p:cTn id="461" dur="300"/>
                                        <p:tgtEl>
                                          <p:spTgt spid="530"/>
                                        </p:tgtEl>
                                      </p:cBhvr>
                                    </p:animEffect>
                                  </p:childTnLst>
                                </p:cTn>
                              </p:par>
                            </p:childTnLst>
                          </p:cTn>
                        </p:par>
                      </p:childTnLst>
                    </p:cTn>
                  </p:par>
                  <p:par>
                    <p:cTn id="462" fill="hold">
                      <p:stCondLst>
                        <p:cond delay="indefinite"/>
                      </p:stCondLst>
                      <p:childTnLst>
                        <p:par>
                          <p:cTn id="463" fill="hold">
                            <p:stCondLst>
                              <p:cond delay="0"/>
                            </p:stCondLst>
                            <p:childTnLst>
                              <p:par>
                                <p:cTn id="464" nodeType="clickEffect" fill="hold" presetClass="entr" presetID="6" presetSubtype="16">
                                  <p:stCondLst>
                                    <p:cond delay="0"/>
                                  </p:stCondLst>
                                  <p:childTnLst>
                                    <p:set>
                                      <p:cBhvr>
                                        <p:cTn id="465" dur="1" fill="hold">
                                          <p:stCondLst>
                                            <p:cond delay="0"/>
                                          </p:stCondLst>
                                        </p:cTn>
                                        <p:tgtEl>
                                          <p:spTgt spid="531"/>
                                        </p:tgtEl>
                                        <p:attrNameLst>
                                          <p:attrName>style.visibility</p:attrName>
                                        </p:attrNameLst>
                                      </p:cBhvr>
                                      <p:to>
                                        <p:strVal val="visible"/>
                                      </p:to>
                                    </p:set>
                                    <p:animEffect filter="circle(in)" transition="in">
                                      <p:cBhvr additive="repl">
                                        <p:cTn id="466" dur="300"/>
                                        <p:tgtEl>
                                          <p:spTgt spid="53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35"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536" name="Picture 5" descr=""/>
          <p:cNvPicPr/>
          <p:nvPr/>
        </p:nvPicPr>
        <p:blipFill>
          <a:blip r:embed="rId2"/>
          <a:stretch/>
        </p:blipFill>
        <p:spPr>
          <a:xfrm>
            <a:off x="0" y="0"/>
            <a:ext cx="1521720" cy="1070280"/>
          </a:xfrm>
          <a:prstGeom prst="rect">
            <a:avLst/>
          </a:prstGeom>
          <a:ln>
            <a:noFill/>
          </a:ln>
        </p:spPr>
      </p:pic>
      <p:sp>
        <p:nvSpPr>
          <p:cNvPr id="537"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538" name="CustomShape 3"/>
          <p:cNvSpPr/>
          <p:nvPr/>
        </p:nvSpPr>
        <p:spPr>
          <a:xfrm>
            <a:off x="1210320" y="1346760"/>
            <a:ext cx="1027332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1. KIT DE2i-150:</a:t>
            </a:r>
            <a:endParaRPr b="0" lang="en-US" sz="2400" spc="-1" strike="noStrike">
              <a:latin typeface="Arial"/>
            </a:endParaRPr>
          </a:p>
        </p:txBody>
      </p:sp>
      <p:pic>
        <p:nvPicPr>
          <p:cNvPr id="539" name="Picture 2" descr=""/>
          <p:cNvPicPr/>
          <p:nvPr/>
        </p:nvPicPr>
        <p:blipFill>
          <a:blip r:embed="rId3"/>
          <a:stretch/>
        </p:blipFill>
        <p:spPr>
          <a:xfrm>
            <a:off x="1210320" y="1808280"/>
            <a:ext cx="8333280" cy="4680000"/>
          </a:xfrm>
          <a:prstGeom prst="rect">
            <a:avLst/>
          </a:prstGeom>
          <a:ln>
            <a:noFill/>
          </a:ln>
        </p:spPr>
      </p:pic>
      <p:sp>
        <p:nvSpPr>
          <p:cNvPr id="540" name="CustomShape 4"/>
          <p:cNvSpPr/>
          <p:nvPr/>
        </p:nvSpPr>
        <p:spPr>
          <a:xfrm>
            <a:off x="9543960" y="2084040"/>
            <a:ext cx="2647800" cy="25297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2060"/>
              </a:buClr>
              <a:buFont typeface="Wingdings" charset="2"/>
              <a:buChar char=""/>
            </a:pPr>
            <a:r>
              <a:rPr b="0" lang="en-US" sz="2000" spc="-1" strike="noStrike">
                <a:solidFill>
                  <a:srgbClr val="002060"/>
                </a:solidFill>
                <a:latin typeface="Arial"/>
              </a:rPr>
              <a:t>Cyclone IV </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149,760 LEs</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720 M9K memory blocks</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6,480 Kbits embedded memory</a:t>
            </a:r>
            <a:endParaRPr b="0" lang="en-US" sz="2000" spc="-1" strike="noStrike">
              <a:latin typeface="Arial"/>
            </a:endParaRPr>
          </a:p>
          <a:p>
            <a:pPr marL="285840" indent="-285480">
              <a:lnSpc>
                <a:spcPct val="100000"/>
              </a:lnSpc>
              <a:buClr>
                <a:srgbClr val="002060"/>
              </a:buClr>
              <a:buFont typeface="Wingdings" charset="2"/>
              <a:buChar char=""/>
            </a:pPr>
            <a:r>
              <a:rPr b="0" lang="en-US" sz="2000" spc="-1" strike="noStrike">
                <a:solidFill>
                  <a:srgbClr val="002060"/>
                </a:solidFill>
                <a:latin typeface="Arial"/>
              </a:rPr>
              <a:t>8 PLLs</a:t>
            </a:r>
            <a:endParaRPr b="0" lang="en-US" sz="2000" spc="-1" strike="noStrike">
              <a:latin typeface="Arial"/>
            </a:endParaRPr>
          </a:p>
        </p:txBody>
      </p:sp>
      <p:sp>
        <p:nvSpPr>
          <p:cNvPr id="541"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35</a:t>
            </a:r>
            <a:endParaRPr b="0" lang="en-US" sz="1800" spc="-1" strike="noStrike">
              <a:latin typeface="Arial"/>
            </a:endParaRPr>
          </a:p>
        </p:txBody>
      </p:sp>
    </p:spTree>
  </p:cSld>
  <p:timing>
    <p:tnLst>
      <p:par>
        <p:cTn id="467" dur="indefinite" restart="never" nodeType="tmRoot">
          <p:childTnLst>
            <p:seq>
              <p:cTn id="468" dur="indefinite" nodeType="mainSeq">
                <p:childTnLst>
                  <p:par>
                    <p:cTn id="469" fill="hold">
                      <p:stCondLst>
                        <p:cond delay="0"/>
                      </p:stCondLst>
                      <p:childTnLst>
                        <p:par>
                          <p:cTn id="470" fill="hold">
                            <p:stCondLst>
                              <p:cond delay="0"/>
                            </p:stCondLst>
                            <p:childTnLst>
                              <p:par>
                                <p:cTn id="471" nodeType="withEffect" fill="hold" presetClass="entr" presetID="16" presetSubtype="21">
                                  <p:stCondLst>
                                    <p:cond delay="0"/>
                                  </p:stCondLst>
                                  <p:childTnLst>
                                    <p:set>
                                      <p:cBhvr>
                                        <p:cTn id="472" dur="1" fill="hold">
                                          <p:stCondLst>
                                            <p:cond delay="0"/>
                                          </p:stCondLst>
                                        </p:cTn>
                                        <p:tgtEl>
                                          <p:spTgt spid="540"/>
                                        </p:tgtEl>
                                        <p:attrNameLst>
                                          <p:attrName>style.visibility</p:attrName>
                                        </p:attrNameLst>
                                      </p:cBhvr>
                                      <p:to>
                                        <p:strVal val="visible"/>
                                      </p:to>
                                    </p:set>
                                    <p:animEffect filter="barn(inVertical)" transition="in">
                                      <p:cBhvr additive="repl">
                                        <p:cTn id="473" dur="300"/>
                                        <p:tgtEl>
                                          <p:spTgt spid="540"/>
                                        </p:tgtEl>
                                      </p:cBhvr>
                                    </p:animEffect>
                                  </p:childTnLst>
                                </p:cTn>
                              </p:par>
                              <p:par>
                                <p:cTn id="474" nodeType="withEffect" fill="hold" presetClass="entr" presetID="22" presetSubtype="4">
                                  <p:stCondLst>
                                    <p:cond delay="0"/>
                                  </p:stCondLst>
                                  <p:childTnLst>
                                    <p:set>
                                      <p:cBhvr>
                                        <p:cTn id="475" dur="1" fill="hold">
                                          <p:stCondLst>
                                            <p:cond delay="0"/>
                                          </p:stCondLst>
                                        </p:cTn>
                                        <p:tgtEl>
                                          <p:spTgt spid="539"/>
                                        </p:tgtEl>
                                        <p:attrNameLst>
                                          <p:attrName>style.visibility</p:attrName>
                                        </p:attrNameLst>
                                      </p:cBhvr>
                                      <p:to>
                                        <p:strVal val="visible"/>
                                      </p:to>
                                    </p:set>
                                    <p:animEffect filter="wipe(down)" transition="in">
                                      <p:cBhvr additive="repl">
                                        <p:cTn id="476" dur="300"/>
                                        <p:tgtEl>
                                          <p:spTgt spid="5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42"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543" name="Picture 5" descr=""/>
          <p:cNvPicPr/>
          <p:nvPr/>
        </p:nvPicPr>
        <p:blipFill>
          <a:blip r:embed="rId2"/>
          <a:stretch/>
        </p:blipFill>
        <p:spPr>
          <a:xfrm>
            <a:off x="0" y="0"/>
            <a:ext cx="1521720" cy="1070280"/>
          </a:xfrm>
          <a:prstGeom prst="rect">
            <a:avLst/>
          </a:prstGeom>
          <a:ln>
            <a:noFill/>
          </a:ln>
        </p:spPr>
      </p:pic>
      <p:sp>
        <p:nvSpPr>
          <p:cNvPr id="544"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545" name="CustomShape 3"/>
          <p:cNvSpPr/>
          <p:nvPr/>
        </p:nvSpPr>
        <p:spPr>
          <a:xfrm>
            <a:off x="1210320" y="1346760"/>
            <a:ext cx="1027332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2. KIT DE1-SoC:</a:t>
            </a:r>
            <a:endParaRPr b="0" lang="en-US" sz="2400" spc="-1" strike="noStrike">
              <a:latin typeface="Arial"/>
            </a:endParaRPr>
          </a:p>
        </p:txBody>
      </p:sp>
      <p:pic>
        <p:nvPicPr>
          <p:cNvPr id="546" name="Picture 7" descr=""/>
          <p:cNvPicPr/>
          <p:nvPr/>
        </p:nvPicPr>
        <p:blipFill>
          <a:blip r:embed="rId3"/>
          <a:stretch/>
        </p:blipFill>
        <p:spPr>
          <a:xfrm>
            <a:off x="5100840" y="1304640"/>
            <a:ext cx="6076800" cy="5183640"/>
          </a:xfrm>
          <a:prstGeom prst="rect">
            <a:avLst/>
          </a:prstGeom>
          <a:ln>
            <a:noFill/>
          </a:ln>
        </p:spPr>
      </p:pic>
      <p:sp>
        <p:nvSpPr>
          <p:cNvPr id="547" name="CustomShape 4"/>
          <p:cNvSpPr/>
          <p:nvPr/>
        </p:nvSpPr>
        <p:spPr>
          <a:xfrm>
            <a:off x="1210320" y="2003040"/>
            <a:ext cx="3593520" cy="25297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2060"/>
              </a:buClr>
              <a:buFont typeface="Wingdings" charset="2"/>
              <a:buChar char=""/>
            </a:pPr>
            <a:r>
              <a:rPr b="0" lang="en-US" sz="2000" spc="-1" strike="noStrike">
                <a:solidFill>
                  <a:srgbClr val="002060"/>
                </a:solidFill>
                <a:latin typeface="Arial"/>
              </a:rPr>
              <a:t>Cyclone V SoC</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Dual-core ARM Cortex-A9 (HPS)</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85K Programmable Logic Elements</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4,450 Kbits embedded memory</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6 Fractional PLLs</a:t>
            </a:r>
            <a:endParaRPr b="0" lang="en-US" sz="2000" spc="-1" strike="noStrike">
              <a:latin typeface="Arial"/>
            </a:endParaRPr>
          </a:p>
        </p:txBody>
      </p:sp>
      <p:sp>
        <p:nvSpPr>
          <p:cNvPr id="548"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36</a:t>
            </a:r>
            <a:endParaRPr b="0" lang="en-US" sz="1800" spc="-1" strike="noStrike">
              <a:latin typeface="Arial"/>
            </a:endParaRPr>
          </a:p>
        </p:txBody>
      </p:sp>
    </p:spTree>
  </p:cSld>
  <p:timing>
    <p:tnLst>
      <p:par>
        <p:cTn id="477" dur="indefinite" restart="never" nodeType="tmRoot">
          <p:childTnLst>
            <p:seq>
              <p:cTn id="478" dur="indefinite" nodeType="mainSeq">
                <p:childTnLst>
                  <p:par>
                    <p:cTn id="479" fill="hold">
                      <p:stCondLst>
                        <p:cond delay="0"/>
                      </p:stCondLst>
                      <p:childTnLst>
                        <p:par>
                          <p:cTn id="480" fill="hold">
                            <p:stCondLst>
                              <p:cond delay="0"/>
                            </p:stCondLst>
                            <p:childTnLst>
                              <p:par>
                                <p:cTn id="481" nodeType="withEffect" fill="hold" presetClass="entr" presetID="16" presetSubtype="21">
                                  <p:stCondLst>
                                    <p:cond delay="0"/>
                                  </p:stCondLst>
                                  <p:childTnLst>
                                    <p:set>
                                      <p:cBhvr>
                                        <p:cTn id="482" dur="1" fill="hold">
                                          <p:stCondLst>
                                            <p:cond delay="0"/>
                                          </p:stCondLst>
                                        </p:cTn>
                                        <p:tgtEl>
                                          <p:spTgt spid="546"/>
                                        </p:tgtEl>
                                        <p:attrNameLst>
                                          <p:attrName>style.visibility</p:attrName>
                                        </p:attrNameLst>
                                      </p:cBhvr>
                                      <p:to>
                                        <p:strVal val="visible"/>
                                      </p:to>
                                    </p:set>
                                    <p:animEffect filter="barn(inVertical)" transition="in">
                                      <p:cBhvr additive="repl">
                                        <p:cTn id="483" dur="300"/>
                                        <p:tgtEl>
                                          <p:spTgt spid="546"/>
                                        </p:tgtEl>
                                      </p:cBhvr>
                                    </p:animEffect>
                                  </p:childTnLst>
                                </p:cTn>
                              </p:par>
                              <p:par>
                                <p:cTn id="484" nodeType="withEffect" fill="hold" presetClass="entr" presetID="22" presetSubtype="4">
                                  <p:stCondLst>
                                    <p:cond delay="0"/>
                                  </p:stCondLst>
                                  <p:childTnLst>
                                    <p:set>
                                      <p:cBhvr>
                                        <p:cTn id="485" dur="1" fill="hold">
                                          <p:stCondLst>
                                            <p:cond delay="0"/>
                                          </p:stCondLst>
                                        </p:cTn>
                                        <p:tgtEl>
                                          <p:spTgt spid="547"/>
                                        </p:tgtEl>
                                        <p:attrNameLst>
                                          <p:attrName>style.visibility</p:attrName>
                                        </p:attrNameLst>
                                      </p:cBhvr>
                                      <p:to>
                                        <p:strVal val="visible"/>
                                      </p:to>
                                    </p:set>
                                    <p:animEffect filter="wipe(down)" transition="in">
                                      <p:cBhvr additive="repl">
                                        <p:cTn id="486" dur="300"/>
                                        <p:tgtEl>
                                          <p:spTgt spid="5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49"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550" name="Picture 5" descr=""/>
          <p:cNvPicPr/>
          <p:nvPr/>
        </p:nvPicPr>
        <p:blipFill>
          <a:blip r:embed="rId2"/>
          <a:stretch/>
        </p:blipFill>
        <p:spPr>
          <a:xfrm>
            <a:off x="0" y="0"/>
            <a:ext cx="1521720" cy="1070280"/>
          </a:xfrm>
          <a:prstGeom prst="rect">
            <a:avLst/>
          </a:prstGeom>
          <a:ln>
            <a:noFill/>
          </a:ln>
        </p:spPr>
      </p:pic>
      <p:sp>
        <p:nvSpPr>
          <p:cNvPr id="551"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552" name="CustomShape 3"/>
          <p:cNvSpPr/>
          <p:nvPr/>
        </p:nvSpPr>
        <p:spPr>
          <a:xfrm>
            <a:off x="1210320" y="1346760"/>
            <a:ext cx="1027332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2. KIT DE1-SoC:</a:t>
            </a:r>
            <a:endParaRPr b="0" lang="en-US" sz="2400" spc="-1" strike="noStrike">
              <a:latin typeface="Arial"/>
            </a:endParaRPr>
          </a:p>
        </p:txBody>
      </p:sp>
      <p:pic>
        <p:nvPicPr>
          <p:cNvPr id="553" name="Picture 7" descr=""/>
          <p:cNvPicPr/>
          <p:nvPr/>
        </p:nvPicPr>
        <p:blipFill>
          <a:blip r:embed="rId3"/>
          <a:stretch/>
        </p:blipFill>
        <p:spPr>
          <a:xfrm>
            <a:off x="5100840" y="1304640"/>
            <a:ext cx="6076800" cy="5183640"/>
          </a:xfrm>
          <a:prstGeom prst="rect">
            <a:avLst/>
          </a:prstGeom>
          <a:ln>
            <a:noFill/>
          </a:ln>
        </p:spPr>
      </p:pic>
      <p:sp>
        <p:nvSpPr>
          <p:cNvPr id="554" name="CustomShape 4"/>
          <p:cNvSpPr/>
          <p:nvPr/>
        </p:nvSpPr>
        <p:spPr>
          <a:xfrm>
            <a:off x="1210320" y="2003040"/>
            <a:ext cx="3593520" cy="25297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2060"/>
              </a:buClr>
              <a:buFont typeface="Wingdings" charset="2"/>
              <a:buChar char=""/>
            </a:pPr>
            <a:r>
              <a:rPr b="0" lang="en-US" sz="2000" spc="-1" strike="noStrike">
                <a:solidFill>
                  <a:srgbClr val="002060"/>
                </a:solidFill>
                <a:latin typeface="Arial"/>
              </a:rPr>
              <a:t>Cyclone V SoC</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Dual-core ARM Cortex-A9 (HPS)</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85K Programmable Logic Elements</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4,450 Kbits embedded memory</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6 Fractional PLLs</a:t>
            </a:r>
            <a:endParaRPr b="0" lang="en-US" sz="2000" spc="-1" strike="noStrike">
              <a:latin typeface="Arial"/>
            </a:endParaRPr>
          </a:p>
        </p:txBody>
      </p:sp>
      <p:sp>
        <p:nvSpPr>
          <p:cNvPr id="555"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37</a:t>
            </a:r>
            <a:endParaRPr b="0" lang="en-US" sz="1800" spc="-1" strike="noStrike">
              <a:latin typeface="Arial"/>
            </a:endParaRPr>
          </a:p>
        </p:txBody>
      </p:sp>
      <p:sp>
        <p:nvSpPr>
          <p:cNvPr id="556" name="CustomShape 6"/>
          <p:cNvSpPr/>
          <p:nvPr/>
        </p:nvSpPr>
        <p:spPr>
          <a:xfrm>
            <a:off x="7443720" y="3296520"/>
            <a:ext cx="799920" cy="469080"/>
          </a:xfrm>
          <a:prstGeom prst="rect">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800" spc="-1" strike="noStrike">
                <a:solidFill>
                  <a:srgbClr val="000000"/>
                </a:solidFill>
                <a:latin typeface="Arial"/>
              </a:rPr>
              <a:t>DMA</a:t>
            </a:r>
            <a:endParaRPr b="0" lang="en-US" sz="1800" spc="-1" strike="noStrike">
              <a:latin typeface="Arial"/>
            </a:endParaRPr>
          </a:p>
        </p:txBody>
      </p:sp>
      <p:sp>
        <p:nvSpPr>
          <p:cNvPr id="557" name="CustomShape 7"/>
          <p:cNvSpPr/>
          <p:nvPr/>
        </p:nvSpPr>
        <p:spPr>
          <a:xfrm>
            <a:off x="7443720" y="4088160"/>
            <a:ext cx="799920" cy="469080"/>
          </a:xfrm>
          <a:prstGeom prst="rect">
            <a:avLst/>
          </a:prstGeom>
          <a:ln/>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US" sz="1800" spc="-1" strike="noStrike">
                <a:solidFill>
                  <a:srgbClr val="000000"/>
                </a:solidFill>
                <a:latin typeface="Arial"/>
              </a:rPr>
              <a:t>DMA</a:t>
            </a:r>
            <a:endParaRPr b="0" lang="en-US" sz="1800" spc="-1" strike="noStrike">
              <a:latin typeface="Arial"/>
            </a:endParaRPr>
          </a:p>
        </p:txBody>
      </p:sp>
      <p:sp>
        <p:nvSpPr>
          <p:cNvPr id="558" name="CustomShape 8"/>
          <p:cNvSpPr/>
          <p:nvPr/>
        </p:nvSpPr>
        <p:spPr>
          <a:xfrm>
            <a:off x="8244000" y="3531240"/>
            <a:ext cx="1685520" cy="234360"/>
          </a:xfrm>
          <a:prstGeom prst="curvedConnector3">
            <a:avLst>
              <a:gd name="adj1" fmla="val 50000"/>
            </a:avLst>
          </a:prstGeom>
          <a:noFill/>
          <a:ln w="57240">
            <a:solidFill>
              <a:srgbClr val="c00000"/>
            </a:solidFill>
            <a:tailEnd len="med" type="triangle" w="med"/>
          </a:ln>
        </p:spPr>
        <p:style>
          <a:lnRef idx="1">
            <a:schemeClr val="accent1"/>
          </a:lnRef>
          <a:fillRef idx="0">
            <a:schemeClr val="accent1"/>
          </a:fillRef>
          <a:effectRef idx="0">
            <a:schemeClr val="accent1"/>
          </a:effectRef>
          <a:fontRef idx="minor"/>
        </p:style>
      </p:sp>
      <p:sp>
        <p:nvSpPr>
          <p:cNvPr id="559" name="CustomShape 9"/>
          <p:cNvSpPr/>
          <p:nvPr/>
        </p:nvSpPr>
        <p:spPr>
          <a:xfrm flipV="1">
            <a:off x="8244000" y="3779640"/>
            <a:ext cx="1685520" cy="633240"/>
          </a:xfrm>
          <a:prstGeom prst="curvedConnector3">
            <a:avLst>
              <a:gd name="adj1" fmla="val 50000"/>
            </a:avLst>
          </a:prstGeom>
          <a:noFill/>
          <a:ln w="57240">
            <a:solidFill>
              <a:srgbClr val="c00000"/>
            </a:solidFill>
            <a:tailEnd len="med" type="triangle" w="med"/>
          </a:ln>
        </p:spPr>
        <p:style>
          <a:lnRef idx="1">
            <a:schemeClr val="accent1"/>
          </a:lnRef>
          <a:fillRef idx="0">
            <a:schemeClr val="accent1"/>
          </a:fillRef>
          <a:effectRef idx="0">
            <a:schemeClr val="accent1"/>
          </a:effectRef>
          <a:fontRef idx="minor"/>
        </p:style>
      </p:sp>
      <p:sp>
        <p:nvSpPr>
          <p:cNvPr id="560" name="CustomShape 10"/>
          <p:cNvSpPr/>
          <p:nvPr/>
        </p:nvSpPr>
        <p:spPr>
          <a:xfrm>
            <a:off x="5439240" y="3146760"/>
            <a:ext cx="1628280" cy="1528200"/>
          </a:xfrm>
          <a:prstGeom prst="rect">
            <a:avLst/>
          </a:prstGeom>
          <a:ln/>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US" sz="2000" spc="-1" strike="noStrike">
                <a:solidFill>
                  <a:srgbClr val="c00000"/>
                </a:solidFill>
                <a:latin typeface="Arial"/>
              </a:rPr>
              <a:t>FUSION</a:t>
            </a:r>
            <a:endParaRPr b="0" lang="en-US" sz="2000" spc="-1" strike="noStrike">
              <a:latin typeface="Arial"/>
            </a:endParaRPr>
          </a:p>
        </p:txBody>
      </p:sp>
      <p:sp>
        <p:nvSpPr>
          <p:cNvPr id="561" name="CustomShape 11"/>
          <p:cNvSpPr/>
          <p:nvPr/>
        </p:nvSpPr>
        <p:spPr>
          <a:xfrm>
            <a:off x="7067880" y="3390840"/>
            <a:ext cx="375480" cy="285480"/>
          </a:xfrm>
          <a:prstGeom prst="leftArrow">
            <a:avLst>
              <a:gd name="adj1" fmla="val 50000"/>
              <a:gd name="adj2" fmla="val 50000"/>
            </a:avLst>
          </a:prstGeom>
          <a:ln/>
        </p:spPr>
        <p:style>
          <a:lnRef idx="1">
            <a:schemeClr val="accent6"/>
          </a:lnRef>
          <a:fillRef idx="2">
            <a:schemeClr val="accent6"/>
          </a:fillRef>
          <a:effectRef idx="1">
            <a:schemeClr val="accent6"/>
          </a:effectRef>
          <a:fontRef idx="minor"/>
        </p:style>
      </p:sp>
      <p:sp>
        <p:nvSpPr>
          <p:cNvPr id="562" name="CustomShape 12"/>
          <p:cNvSpPr/>
          <p:nvPr/>
        </p:nvSpPr>
        <p:spPr>
          <a:xfrm>
            <a:off x="7067880" y="4208400"/>
            <a:ext cx="371160" cy="245160"/>
          </a:xfrm>
          <a:prstGeom prst="leftArrow">
            <a:avLst>
              <a:gd name="adj1" fmla="val 50000"/>
              <a:gd name="adj2" fmla="val 50000"/>
            </a:avLst>
          </a:prstGeom>
          <a:ln/>
        </p:spPr>
        <p:style>
          <a:lnRef idx="1">
            <a:schemeClr val="accent6"/>
          </a:lnRef>
          <a:fillRef idx="2">
            <a:schemeClr val="accent6"/>
          </a:fillRef>
          <a:effectRef idx="1">
            <a:schemeClr val="accent6"/>
          </a:effectRef>
          <a:fontRef idx="minor"/>
        </p:style>
      </p:sp>
      <p:sp>
        <p:nvSpPr>
          <p:cNvPr id="563" name="CustomShape 13"/>
          <p:cNvSpPr/>
          <p:nvPr/>
        </p:nvSpPr>
        <p:spPr>
          <a:xfrm>
            <a:off x="4653000" y="3643200"/>
            <a:ext cx="789120" cy="505080"/>
          </a:xfrm>
          <a:prstGeom prst="leftArrow">
            <a:avLst>
              <a:gd name="adj1" fmla="val 50000"/>
              <a:gd name="adj2" fmla="val 50000"/>
            </a:avLst>
          </a:prstGeom>
          <a:ln/>
        </p:spPr>
        <p:style>
          <a:lnRef idx="1">
            <a:schemeClr val="accent4"/>
          </a:lnRef>
          <a:fillRef idx="2">
            <a:schemeClr val="accent4"/>
          </a:fillRef>
          <a:effectRef idx="1">
            <a:schemeClr val="accent4"/>
          </a:effectRef>
          <a:fontRef idx="minor"/>
        </p:style>
      </p:sp>
      <p:sp>
        <p:nvSpPr>
          <p:cNvPr id="564" name="CustomShape 14"/>
          <p:cNvSpPr/>
          <p:nvPr/>
        </p:nvSpPr>
        <p:spPr>
          <a:xfrm>
            <a:off x="9743760" y="1850400"/>
            <a:ext cx="885600" cy="64548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565" name="CustomShape 15"/>
          <p:cNvSpPr/>
          <p:nvPr/>
        </p:nvSpPr>
        <p:spPr>
          <a:xfrm flipH="1" rot="16200000">
            <a:off x="9711360" y="2972160"/>
            <a:ext cx="1180080" cy="228240"/>
          </a:xfrm>
          <a:prstGeom prst="curvedConnector3">
            <a:avLst>
              <a:gd name="adj1" fmla="val 50000"/>
            </a:avLst>
          </a:prstGeom>
          <a:noFill/>
          <a:ln w="57240">
            <a:solidFill>
              <a:srgbClr val="c00000"/>
            </a:solidFill>
            <a:tailEnd len="med" type="triangle" w="med"/>
          </a:ln>
        </p:spPr>
        <p:style>
          <a:lnRef idx="1">
            <a:schemeClr val="accent1"/>
          </a:lnRef>
          <a:fillRef idx="0">
            <a:schemeClr val="accent1"/>
          </a:fillRef>
          <a:effectRef idx="0">
            <a:schemeClr val="accent1"/>
          </a:effectRef>
          <a:fontRef idx="minor"/>
        </p:style>
      </p:sp>
    </p:spTree>
  </p:cSld>
  <p:timing>
    <p:tnLst>
      <p:par>
        <p:cTn id="487" dur="indefinite" restart="never" nodeType="tmRoot">
          <p:childTnLst>
            <p:seq>
              <p:cTn id="488" dur="indefinite" nodeType="mainSeq">
                <p:childTnLst>
                  <p:par>
                    <p:cTn id="489" fill="hold">
                      <p:stCondLst>
                        <p:cond delay="0"/>
                      </p:stCondLst>
                      <p:childTnLst>
                        <p:par>
                          <p:cTn id="490" fill="hold">
                            <p:stCondLst>
                              <p:cond delay="0"/>
                            </p:stCondLst>
                            <p:childTnLst>
                              <p:par>
                                <p:cTn id="491" nodeType="withEffect" fill="hold" presetClass="entr" presetID="16" presetSubtype="21">
                                  <p:stCondLst>
                                    <p:cond delay="0"/>
                                  </p:stCondLst>
                                  <p:childTnLst>
                                    <p:set>
                                      <p:cBhvr>
                                        <p:cTn id="492" dur="1" fill="hold">
                                          <p:stCondLst>
                                            <p:cond delay="0"/>
                                          </p:stCondLst>
                                        </p:cTn>
                                        <p:tgtEl>
                                          <p:spTgt spid="564"/>
                                        </p:tgtEl>
                                        <p:attrNameLst>
                                          <p:attrName>style.visibility</p:attrName>
                                        </p:attrNameLst>
                                      </p:cBhvr>
                                      <p:to>
                                        <p:strVal val="visible"/>
                                      </p:to>
                                    </p:set>
                                    <p:animEffect filter="barn(inVertical)" transition="in">
                                      <p:cBhvr additive="repl">
                                        <p:cTn id="493" dur="300"/>
                                        <p:tgtEl>
                                          <p:spTgt spid="564"/>
                                        </p:tgtEl>
                                      </p:cBhvr>
                                    </p:animEffect>
                                  </p:childTnLst>
                                </p:cTn>
                              </p:par>
                              <p:par>
                                <p:cTn id="494" nodeType="withEffect" fill="hold" presetClass="entr" presetID="22" presetSubtype="4">
                                  <p:stCondLst>
                                    <p:cond delay="0"/>
                                  </p:stCondLst>
                                  <p:childTnLst>
                                    <p:set>
                                      <p:cBhvr>
                                        <p:cTn id="495" dur="1" fill="hold">
                                          <p:stCondLst>
                                            <p:cond delay="0"/>
                                          </p:stCondLst>
                                        </p:cTn>
                                        <p:tgtEl>
                                          <p:spTgt spid="565"/>
                                        </p:tgtEl>
                                        <p:attrNameLst>
                                          <p:attrName>style.visibility</p:attrName>
                                        </p:attrNameLst>
                                      </p:cBhvr>
                                      <p:to>
                                        <p:strVal val="visible"/>
                                      </p:to>
                                    </p:set>
                                    <p:animEffect filter="wipe(down)" transition="in">
                                      <p:cBhvr additive="repl">
                                        <p:cTn id="496" dur="300"/>
                                        <p:tgtEl>
                                          <p:spTgt spid="565"/>
                                        </p:tgtEl>
                                      </p:cBhvr>
                                    </p:animEffect>
                                  </p:childTnLst>
                                </p:cTn>
                              </p:par>
                            </p:childTnLst>
                          </p:cTn>
                        </p:par>
                      </p:childTnLst>
                    </p:cTn>
                  </p:par>
                  <p:par>
                    <p:cTn id="497" fill="hold">
                      <p:stCondLst>
                        <p:cond delay="indefinite"/>
                      </p:stCondLst>
                      <p:childTnLst>
                        <p:par>
                          <p:cTn id="498" fill="hold">
                            <p:stCondLst>
                              <p:cond delay="0"/>
                            </p:stCondLst>
                            <p:childTnLst>
                              <p:par>
                                <p:cTn id="499" nodeType="clickEffect" fill="hold" presetClass="entr" presetID="16" presetSubtype="21">
                                  <p:stCondLst>
                                    <p:cond delay="0"/>
                                  </p:stCondLst>
                                  <p:childTnLst>
                                    <p:set>
                                      <p:cBhvr>
                                        <p:cTn id="500" dur="1" fill="hold">
                                          <p:stCondLst>
                                            <p:cond delay="0"/>
                                          </p:stCondLst>
                                        </p:cTn>
                                        <p:tgtEl>
                                          <p:spTgt spid="558"/>
                                        </p:tgtEl>
                                        <p:attrNameLst>
                                          <p:attrName>style.visibility</p:attrName>
                                        </p:attrNameLst>
                                      </p:cBhvr>
                                      <p:to>
                                        <p:strVal val="visible"/>
                                      </p:to>
                                    </p:set>
                                    <p:animEffect filter="barn(inVertical)" transition="in">
                                      <p:cBhvr additive="repl">
                                        <p:cTn id="501" dur="300"/>
                                        <p:tgtEl>
                                          <p:spTgt spid="558"/>
                                        </p:tgtEl>
                                      </p:cBhvr>
                                    </p:animEffect>
                                  </p:childTnLst>
                                </p:cTn>
                              </p:par>
                              <p:par>
                                <p:cTn id="502" nodeType="withEffect" fill="hold" presetClass="entr" presetID="16" presetSubtype="21">
                                  <p:stCondLst>
                                    <p:cond delay="0"/>
                                  </p:stCondLst>
                                  <p:childTnLst>
                                    <p:set>
                                      <p:cBhvr>
                                        <p:cTn id="503" dur="1" fill="hold">
                                          <p:stCondLst>
                                            <p:cond delay="0"/>
                                          </p:stCondLst>
                                        </p:cTn>
                                        <p:tgtEl>
                                          <p:spTgt spid="559"/>
                                        </p:tgtEl>
                                        <p:attrNameLst>
                                          <p:attrName>style.visibility</p:attrName>
                                        </p:attrNameLst>
                                      </p:cBhvr>
                                      <p:to>
                                        <p:strVal val="visible"/>
                                      </p:to>
                                    </p:set>
                                    <p:animEffect filter="barn(inVertical)" transition="in">
                                      <p:cBhvr additive="repl">
                                        <p:cTn id="504" dur="300"/>
                                        <p:tgtEl>
                                          <p:spTgt spid="559"/>
                                        </p:tgtEl>
                                      </p:cBhvr>
                                    </p:animEffect>
                                  </p:childTnLst>
                                </p:cTn>
                              </p:par>
                              <p:par>
                                <p:cTn id="505" nodeType="withEffect" fill="hold" presetClass="entr" presetID="16" presetSubtype="21">
                                  <p:stCondLst>
                                    <p:cond delay="0"/>
                                  </p:stCondLst>
                                  <p:childTnLst>
                                    <p:set>
                                      <p:cBhvr>
                                        <p:cTn id="506" dur="1" fill="hold">
                                          <p:stCondLst>
                                            <p:cond delay="0"/>
                                          </p:stCondLst>
                                        </p:cTn>
                                        <p:tgtEl>
                                          <p:spTgt spid="556"/>
                                        </p:tgtEl>
                                        <p:attrNameLst>
                                          <p:attrName>style.visibility</p:attrName>
                                        </p:attrNameLst>
                                      </p:cBhvr>
                                      <p:to>
                                        <p:strVal val="visible"/>
                                      </p:to>
                                    </p:set>
                                    <p:animEffect filter="barn(inVertical)" transition="in">
                                      <p:cBhvr additive="repl">
                                        <p:cTn id="507" dur="300"/>
                                        <p:tgtEl>
                                          <p:spTgt spid="556"/>
                                        </p:tgtEl>
                                      </p:cBhvr>
                                    </p:animEffect>
                                  </p:childTnLst>
                                </p:cTn>
                              </p:par>
                              <p:par>
                                <p:cTn id="508" nodeType="withEffect" fill="hold" presetClass="entr" presetID="16" presetSubtype="21">
                                  <p:stCondLst>
                                    <p:cond delay="0"/>
                                  </p:stCondLst>
                                  <p:childTnLst>
                                    <p:set>
                                      <p:cBhvr>
                                        <p:cTn id="509" dur="1" fill="hold">
                                          <p:stCondLst>
                                            <p:cond delay="0"/>
                                          </p:stCondLst>
                                        </p:cTn>
                                        <p:tgtEl>
                                          <p:spTgt spid="557"/>
                                        </p:tgtEl>
                                        <p:attrNameLst>
                                          <p:attrName>style.visibility</p:attrName>
                                        </p:attrNameLst>
                                      </p:cBhvr>
                                      <p:to>
                                        <p:strVal val="visible"/>
                                      </p:to>
                                    </p:set>
                                    <p:animEffect filter="barn(inVertical)" transition="in">
                                      <p:cBhvr additive="repl">
                                        <p:cTn id="510" dur="300"/>
                                        <p:tgtEl>
                                          <p:spTgt spid="557"/>
                                        </p:tgtEl>
                                      </p:cBhvr>
                                    </p:animEffect>
                                  </p:childTnLst>
                                </p:cTn>
                              </p:par>
                              <p:par>
                                <p:cTn id="511" nodeType="withEffect" fill="hold" presetClass="entr" presetID="16" presetSubtype="21">
                                  <p:stCondLst>
                                    <p:cond delay="0"/>
                                  </p:stCondLst>
                                  <p:childTnLst>
                                    <p:set>
                                      <p:cBhvr>
                                        <p:cTn id="512" dur="1" fill="hold">
                                          <p:stCondLst>
                                            <p:cond delay="0"/>
                                          </p:stCondLst>
                                        </p:cTn>
                                        <p:tgtEl>
                                          <p:spTgt spid="562"/>
                                        </p:tgtEl>
                                        <p:attrNameLst>
                                          <p:attrName>style.visibility</p:attrName>
                                        </p:attrNameLst>
                                      </p:cBhvr>
                                      <p:to>
                                        <p:strVal val="visible"/>
                                      </p:to>
                                    </p:set>
                                    <p:animEffect filter="barn(inVertical)" transition="in">
                                      <p:cBhvr additive="repl">
                                        <p:cTn id="513" dur="300"/>
                                        <p:tgtEl>
                                          <p:spTgt spid="562"/>
                                        </p:tgtEl>
                                      </p:cBhvr>
                                    </p:animEffect>
                                  </p:childTnLst>
                                </p:cTn>
                              </p:par>
                              <p:par>
                                <p:cTn id="514" nodeType="withEffect" fill="hold" presetClass="entr" presetID="16" presetSubtype="21">
                                  <p:stCondLst>
                                    <p:cond delay="0"/>
                                  </p:stCondLst>
                                  <p:childTnLst>
                                    <p:set>
                                      <p:cBhvr>
                                        <p:cTn id="515" dur="1" fill="hold">
                                          <p:stCondLst>
                                            <p:cond delay="0"/>
                                          </p:stCondLst>
                                        </p:cTn>
                                        <p:tgtEl>
                                          <p:spTgt spid="561"/>
                                        </p:tgtEl>
                                        <p:attrNameLst>
                                          <p:attrName>style.visibility</p:attrName>
                                        </p:attrNameLst>
                                      </p:cBhvr>
                                      <p:to>
                                        <p:strVal val="visible"/>
                                      </p:to>
                                    </p:set>
                                    <p:animEffect filter="barn(inVertical)" transition="in">
                                      <p:cBhvr additive="repl">
                                        <p:cTn id="516" dur="300"/>
                                        <p:tgtEl>
                                          <p:spTgt spid="561"/>
                                        </p:tgtEl>
                                      </p:cBhvr>
                                    </p:animEffec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6" presetSubtype="21">
                                  <p:stCondLst>
                                    <p:cond delay="0"/>
                                  </p:stCondLst>
                                  <p:childTnLst>
                                    <p:set>
                                      <p:cBhvr>
                                        <p:cTn id="520" dur="1" fill="hold">
                                          <p:stCondLst>
                                            <p:cond delay="0"/>
                                          </p:stCondLst>
                                        </p:cTn>
                                        <p:tgtEl>
                                          <p:spTgt spid="560"/>
                                        </p:tgtEl>
                                        <p:attrNameLst>
                                          <p:attrName>style.visibility</p:attrName>
                                        </p:attrNameLst>
                                      </p:cBhvr>
                                      <p:to>
                                        <p:strVal val="visible"/>
                                      </p:to>
                                    </p:set>
                                    <p:animEffect filter="barn(inVertical)" transition="in">
                                      <p:cBhvr additive="repl">
                                        <p:cTn id="521" dur="300"/>
                                        <p:tgtEl>
                                          <p:spTgt spid="560"/>
                                        </p:tgtEl>
                                      </p:cBhvr>
                                    </p:animEffect>
                                  </p:childTnLst>
                                </p:cTn>
                              </p:par>
                              <p:par>
                                <p:cTn id="522" nodeType="withEffect" fill="hold" presetClass="entr" presetID="16" presetSubtype="21">
                                  <p:stCondLst>
                                    <p:cond delay="0"/>
                                  </p:stCondLst>
                                  <p:childTnLst>
                                    <p:set>
                                      <p:cBhvr>
                                        <p:cTn id="523" dur="1" fill="hold">
                                          <p:stCondLst>
                                            <p:cond delay="0"/>
                                          </p:stCondLst>
                                        </p:cTn>
                                        <p:tgtEl>
                                          <p:spTgt spid="563"/>
                                        </p:tgtEl>
                                        <p:attrNameLst>
                                          <p:attrName>style.visibility</p:attrName>
                                        </p:attrNameLst>
                                      </p:cBhvr>
                                      <p:to>
                                        <p:strVal val="visible"/>
                                      </p:to>
                                    </p:set>
                                    <p:animEffect filter="barn(inVertical)" transition="in">
                                      <p:cBhvr additive="repl">
                                        <p:cTn id="524" dur="300"/>
                                        <p:tgtEl>
                                          <p:spTgt spid="5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66"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567" name="Picture 5" descr=""/>
          <p:cNvPicPr/>
          <p:nvPr/>
        </p:nvPicPr>
        <p:blipFill>
          <a:blip r:embed="rId2"/>
          <a:stretch/>
        </p:blipFill>
        <p:spPr>
          <a:xfrm>
            <a:off x="0" y="0"/>
            <a:ext cx="1521720" cy="1070280"/>
          </a:xfrm>
          <a:prstGeom prst="rect">
            <a:avLst/>
          </a:prstGeom>
          <a:ln>
            <a:noFill/>
          </a:ln>
        </p:spPr>
      </p:pic>
      <p:sp>
        <p:nvSpPr>
          <p:cNvPr id="568"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569" name="CustomShape 3"/>
          <p:cNvSpPr/>
          <p:nvPr/>
        </p:nvSpPr>
        <p:spPr>
          <a:xfrm>
            <a:off x="1210320" y="1346760"/>
            <a:ext cx="1027332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2. KIT DE1-SoC:</a:t>
            </a:r>
            <a:endParaRPr b="0" lang="en-US" sz="2400" spc="-1" strike="noStrike">
              <a:latin typeface="Arial"/>
            </a:endParaRPr>
          </a:p>
        </p:txBody>
      </p:sp>
      <p:sp>
        <p:nvSpPr>
          <p:cNvPr id="570" name="CustomShape 4"/>
          <p:cNvSpPr/>
          <p:nvPr/>
        </p:nvSpPr>
        <p:spPr>
          <a:xfrm>
            <a:off x="1210320" y="2003040"/>
            <a:ext cx="3593520" cy="25297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2060"/>
              </a:buClr>
              <a:buFont typeface="Wingdings" charset="2"/>
              <a:buChar char=""/>
            </a:pPr>
            <a:r>
              <a:rPr b="0" lang="en-US" sz="2000" spc="-1" strike="noStrike">
                <a:solidFill>
                  <a:srgbClr val="002060"/>
                </a:solidFill>
                <a:latin typeface="Arial"/>
              </a:rPr>
              <a:t>Cyclone V SoC</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Dual-core ARM Cortex-A9 (HPS)</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85K Programmable Logic Elements</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4,450 Kbits embedded memory</a:t>
            </a:r>
            <a:endParaRPr b="0" lang="en-US" sz="2000" spc="-1" strike="noStrike">
              <a:latin typeface="Arial"/>
            </a:endParaRPr>
          </a:p>
          <a:p>
            <a:pPr marL="343080" indent="-342720">
              <a:lnSpc>
                <a:spcPct val="100000"/>
              </a:lnSpc>
              <a:buClr>
                <a:srgbClr val="002060"/>
              </a:buClr>
              <a:buFont typeface="Wingdings" charset="2"/>
              <a:buChar char=""/>
            </a:pPr>
            <a:r>
              <a:rPr b="0" lang="en-US" sz="2000" spc="-1" strike="noStrike">
                <a:solidFill>
                  <a:srgbClr val="002060"/>
                </a:solidFill>
                <a:latin typeface="Arial"/>
              </a:rPr>
              <a:t>6 Fractional PLLs</a:t>
            </a:r>
            <a:endParaRPr b="0" lang="en-US" sz="2000" spc="-1" strike="noStrike">
              <a:latin typeface="Arial"/>
            </a:endParaRPr>
          </a:p>
        </p:txBody>
      </p:sp>
      <p:pic>
        <p:nvPicPr>
          <p:cNvPr id="571" name="Picture 9" descr=""/>
          <p:cNvPicPr/>
          <p:nvPr/>
        </p:nvPicPr>
        <p:blipFill>
          <a:blip r:embed="rId3"/>
          <a:stretch/>
        </p:blipFill>
        <p:spPr>
          <a:xfrm>
            <a:off x="4924080" y="1375920"/>
            <a:ext cx="7267320" cy="5112360"/>
          </a:xfrm>
          <a:prstGeom prst="rect">
            <a:avLst/>
          </a:prstGeom>
          <a:ln>
            <a:noFill/>
          </a:ln>
        </p:spPr>
      </p:pic>
      <p:sp>
        <p:nvSpPr>
          <p:cNvPr id="572"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38</a:t>
            </a:r>
            <a:endParaRPr b="0" lang="en-US" sz="1800" spc="-1" strike="noStrike">
              <a:latin typeface="Arial"/>
            </a:endParaRPr>
          </a:p>
        </p:txBody>
      </p:sp>
    </p:spTree>
  </p:cSld>
  <p:timing>
    <p:tnLst>
      <p:par>
        <p:cTn id="525" dur="indefinite" restart="never" nodeType="tmRoot">
          <p:childTnLst>
            <p:seq>
              <p:cTn id="526" dur="indefinite" nodeType="mainSeq">
                <p:childTnLst>
                  <p:par>
                    <p:cTn id="527" fill="hold">
                      <p:stCondLst>
                        <p:cond delay="0"/>
                      </p:stCondLst>
                      <p:childTnLst>
                        <p:par>
                          <p:cTn id="528" fill="hold">
                            <p:stCondLst>
                              <p:cond delay="0"/>
                            </p:stCondLst>
                            <p:childTnLst>
                              <p:par>
                                <p:cTn id="529" nodeType="withEffect" fill="hold" presetClass="entr" presetID="22" presetSubtype="4">
                                  <p:stCondLst>
                                    <p:cond delay="0"/>
                                  </p:stCondLst>
                                  <p:childTnLst>
                                    <p:set>
                                      <p:cBhvr>
                                        <p:cTn id="530" dur="1" fill="hold">
                                          <p:stCondLst>
                                            <p:cond delay="0"/>
                                          </p:stCondLst>
                                        </p:cTn>
                                        <p:tgtEl>
                                          <p:spTgt spid="570"/>
                                        </p:tgtEl>
                                        <p:attrNameLst>
                                          <p:attrName>style.visibility</p:attrName>
                                        </p:attrNameLst>
                                      </p:cBhvr>
                                      <p:to>
                                        <p:strVal val="visible"/>
                                      </p:to>
                                    </p:set>
                                    <p:animEffect filter="wipe(down)" transition="in">
                                      <p:cBhvr additive="repl">
                                        <p:cTn id="531" dur="300"/>
                                        <p:tgtEl>
                                          <p:spTgt spid="570"/>
                                        </p:tgtEl>
                                      </p:cBhvr>
                                    </p:animEffect>
                                  </p:childTnLst>
                                </p:cTn>
                              </p:par>
                              <p:par>
                                <p:cTn id="532" nodeType="withEffect" fill="hold" presetClass="entr" presetID="16" presetSubtype="21">
                                  <p:stCondLst>
                                    <p:cond delay="0"/>
                                  </p:stCondLst>
                                  <p:childTnLst>
                                    <p:set>
                                      <p:cBhvr>
                                        <p:cTn id="533" dur="1" fill="hold">
                                          <p:stCondLst>
                                            <p:cond delay="0"/>
                                          </p:stCondLst>
                                        </p:cTn>
                                        <p:tgtEl>
                                          <p:spTgt spid="571"/>
                                        </p:tgtEl>
                                        <p:attrNameLst>
                                          <p:attrName>style.visibility</p:attrName>
                                        </p:attrNameLst>
                                      </p:cBhvr>
                                      <p:to>
                                        <p:strVal val="visible"/>
                                      </p:to>
                                    </p:set>
                                    <p:animEffect filter="barn(inVertical)" transition="in">
                                      <p:cBhvr additive="repl">
                                        <p:cTn id="534" dur="300"/>
                                        <p:tgtEl>
                                          <p:spTgt spid="57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6" name="CustomShape 1"/>
          <p:cNvSpPr/>
          <p:nvPr/>
        </p:nvSpPr>
        <p:spPr>
          <a:xfrm>
            <a:off x="3778560" y="201600"/>
            <a:ext cx="438336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ffffff"/>
                </a:solidFill>
                <a:latin typeface="Verdana"/>
                <a:ea typeface="Verdana"/>
              </a:rPr>
              <a:t>GIỚI THIỆU</a:t>
            </a:r>
            <a:endParaRPr b="0" lang="en-US" sz="3600" spc="-1" strike="noStrike">
              <a:latin typeface="Arial"/>
            </a:endParaRPr>
          </a:p>
        </p:txBody>
      </p:sp>
      <p:sp>
        <p:nvSpPr>
          <p:cNvPr id="107" name="CustomShape 2"/>
          <p:cNvSpPr/>
          <p:nvPr/>
        </p:nvSpPr>
        <p:spPr>
          <a:xfrm>
            <a:off x="645480" y="1156320"/>
            <a:ext cx="10299960" cy="1065240"/>
          </a:xfrm>
          <a:prstGeom prst="rect">
            <a:avLst/>
          </a:prstGeom>
          <a:noFill/>
          <a:ln>
            <a:solidFill>
              <a:schemeClr val="bg1"/>
            </a:solidFill>
          </a:ln>
        </p:spPr>
        <p:style>
          <a:lnRef idx="0"/>
          <a:fillRef idx="0"/>
          <a:effectRef idx="0"/>
          <a:fontRef idx="minor"/>
        </p:style>
        <p:txBody>
          <a:bodyPr lIns="90000" rIns="90000" tIns="45000" bIns="45000"/>
          <a:p>
            <a:pPr marL="457200" indent="-456840">
              <a:lnSpc>
                <a:spcPct val="100000"/>
              </a:lnSpc>
              <a:buClr>
                <a:srgbClr val="203864"/>
              </a:buClr>
              <a:buFont typeface="Arial"/>
              <a:buChar char="•"/>
            </a:pPr>
            <a:r>
              <a:rPr b="1" lang="en-US" sz="3200" spc="-1" strike="noStrike">
                <a:solidFill>
                  <a:srgbClr val="203864"/>
                </a:solidFill>
                <a:latin typeface="Arial"/>
              </a:rPr>
              <a:t>Embedded System</a:t>
            </a:r>
            <a:r>
              <a:rPr b="0" lang="en-US" sz="3200" spc="-1" strike="noStrike">
                <a:solidFill>
                  <a:srgbClr val="203864"/>
                </a:solidFill>
                <a:latin typeface="Arial"/>
              </a:rPr>
              <a:t>: tiêu thụ ít năng lượng và yêu cầu có năng lực tính toán lớn (performance/watt)</a:t>
            </a:r>
            <a:endParaRPr b="0" lang="en-US" sz="3200" spc="-1" strike="noStrike">
              <a:latin typeface="Arial"/>
            </a:endParaRPr>
          </a:p>
        </p:txBody>
      </p:sp>
      <p:pic>
        <p:nvPicPr>
          <p:cNvPr id="108" name="Picture 6" descr=""/>
          <p:cNvPicPr/>
          <p:nvPr/>
        </p:nvPicPr>
        <p:blipFill>
          <a:blip r:embed="rId2"/>
          <a:stretch/>
        </p:blipFill>
        <p:spPr>
          <a:xfrm>
            <a:off x="1196280" y="4741920"/>
            <a:ext cx="2097360" cy="1412640"/>
          </a:xfrm>
          <a:prstGeom prst="rect">
            <a:avLst/>
          </a:prstGeom>
          <a:ln>
            <a:noFill/>
          </a:ln>
        </p:spPr>
      </p:pic>
      <p:pic>
        <p:nvPicPr>
          <p:cNvPr id="109" name="Picture 7" descr=""/>
          <p:cNvPicPr/>
          <p:nvPr/>
        </p:nvPicPr>
        <p:blipFill>
          <a:blip r:embed="rId3"/>
          <a:stretch/>
        </p:blipFill>
        <p:spPr>
          <a:xfrm>
            <a:off x="4519800" y="4758840"/>
            <a:ext cx="1975680" cy="1412640"/>
          </a:xfrm>
          <a:prstGeom prst="rect">
            <a:avLst/>
          </a:prstGeom>
          <a:ln>
            <a:noFill/>
          </a:ln>
        </p:spPr>
      </p:pic>
      <p:sp>
        <p:nvSpPr>
          <p:cNvPr id="110" name="CustomShape 3"/>
          <p:cNvSpPr/>
          <p:nvPr/>
        </p:nvSpPr>
        <p:spPr>
          <a:xfrm>
            <a:off x="3732480" y="5234400"/>
            <a:ext cx="35928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203864"/>
                </a:solidFill>
                <a:latin typeface="Arial"/>
                <a:ea typeface="Tahoma"/>
              </a:rPr>
              <a:t>+</a:t>
            </a:r>
            <a:endParaRPr b="0" lang="en-US" sz="2400" spc="-1" strike="noStrike">
              <a:latin typeface="Arial"/>
            </a:endParaRPr>
          </a:p>
        </p:txBody>
      </p:sp>
      <p:pic>
        <p:nvPicPr>
          <p:cNvPr id="111" name="Picture 9" descr=""/>
          <p:cNvPicPr/>
          <p:nvPr/>
        </p:nvPicPr>
        <p:blipFill>
          <a:blip r:embed="rId4"/>
          <a:stretch/>
        </p:blipFill>
        <p:spPr>
          <a:xfrm>
            <a:off x="7707960" y="4741920"/>
            <a:ext cx="2095920" cy="1412640"/>
          </a:xfrm>
          <a:prstGeom prst="rect">
            <a:avLst/>
          </a:prstGeom>
          <a:ln>
            <a:noFill/>
          </a:ln>
        </p:spPr>
      </p:pic>
      <p:sp>
        <p:nvSpPr>
          <p:cNvPr id="112" name="CustomShape 4"/>
          <p:cNvSpPr/>
          <p:nvPr/>
        </p:nvSpPr>
        <p:spPr>
          <a:xfrm>
            <a:off x="6934320" y="5234400"/>
            <a:ext cx="35928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203864"/>
                </a:solidFill>
                <a:latin typeface="Arial"/>
                <a:ea typeface="Tahoma"/>
              </a:rPr>
              <a:t>=</a:t>
            </a:r>
            <a:endParaRPr b="0" lang="en-US" sz="2400" spc="-1" strike="noStrike">
              <a:latin typeface="Arial"/>
            </a:endParaRPr>
          </a:p>
        </p:txBody>
      </p:sp>
      <p:sp>
        <p:nvSpPr>
          <p:cNvPr id="113" name="CustomShape 5"/>
          <p:cNvSpPr/>
          <p:nvPr/>
        </p:nvSpPr>
        <p:spPr>
          <a:xfrm>
            <a:off x="562320" y="2679840"/>
            <a:ext cx="10383120" cy="2040120"/>
          </a:xfrm>
          <a:prstGeom prst="rect">
            <a:avLst/>
          </a:prstGeom>
          <a:noFill/>
          <a:ln>
            <a:noFill/>
          </a:ln>
        </p:spPr>
        <p:style>
          <a:lnRef idx="0"/>
          <a:fillRef idx="0"/>
          <a:effectRef idx="0"/>
          <a:fontRef idx="minor"/>
        </p:style>
        <p:txBody>
          <a:bodyPr lIns="90000" rIns="90000" tIns="45000" bIns="45000"/>
          <a:p>
            <a:pPr marL="457200" indent="-456840">
              <a:lnSpc>
                <a:spcPct val="100000"/>
              </a:lnSpc>
              <a:buClr>
                <a:srgbClr val="203864"/>
              </a:buClr>
              <a:buFont typeface="Arial"/>
              <a:buChar char="•"/>
            </a:pPr>
            <a:r>
              <a:rPr b="1" lang="en-US" sz="3200" spc="-1" strike="noStrike">
                <a:solidFill>
                  <a:srgbClr val="203864"/>
                </a:solidFill>
                <a:latin typeface="Arial"/>
              </a:rPr>
              <a:t>Mục tiêu đề tài</a:t>
            </a:r>
            <a:r>
              <a:rPr b="0" lang="en-US" sz="3200" spc="-1" strike="noStrike">
                <a:solidFill>
                  <a:srgbClr val="203864"/>
                </a:solidFill>
                <a:latin typeface="Arial"/>
              </a:rPr>
              <a:t>: thiết kế khối xử lý phần cứng làm nhiệm vụ trộn hình ảnh từ camera thường và camera hồng ngoại trên FPGA</a:t>
            </a:r>
            <a:endParaRPr b="0" lang="en-US" sz="3200" spc="-1" strike="noStrike">
              <a:latin typeface="Arial"/>
            </a:endParaRPr>
          </a:p>
          <a:p>
            <a:pPr>
              <a:lnSpc>
                <a:spcPct val="100000"/>
              </a:lnSpc>
            </a:pPr>
            <a:endParaRPr b="0" lang="en-US" sz="3200" spc="-1" strike="noStrike">
              <a:latin typeface="Arial"/>
            </a:endParaRPr>
          </a:p>
        </p:txBody>
      </p:sp>
      <p:sp>
        <p:nvSpPr>
          <p:cNvPr id="114" name="CustomShape 6"/>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ffffff"/>
                </a:solidFill>
                <a:latin typeface="Arial"/>
              </a:rPr>
              <a:t>03</a:t>
            </a:r>
            <a:endParaRPr b="0" lang="en-US" sz="1800" spc="-1" strike="noStrike">
              <a:latin typeface="Arial"/>
            </a:endParaRPr>
          </a:p>
        </p:txBody>
      </p:sp>
    </p:spTree>
  </p:cSld>
  <p:timing>
    <p:tnLst>
      <p:par>
        <p:cTn id="55" dur="indefinite" restart="never" nodeType="tmRoot">
          <p:childTnLst>
            <p:seq>
              <p:cTn id="56" dur="indefinite" nodeType="mainSeq">
                <p:childTnLst>
                  <p:par>
                    <p:cTn id="57" fill="hold">
                      <p:stCondLst>
                        <p:cond delay="0"/>
                      </p:stCondLst>
                      <p:childTnLst>
                        <p:par>
                          <p:cTn id="58" fill="hold">
                            <p:stCondLst>
                              <p:cond delay="0"/>
                            </p:stCondLst>
                            <p:childTnLst>
                              <p:par>
                                <p:cTn id="59" nodeType="withEffect" fill="hold" presetClass="entr" presetID="16" presetSubtype="21">
                                  <p:stCondLst>
                                    <p:cond delay="0"/>
                                  </p:stCondLst>
                                  <p:childTnLst>
                                    <p:set>
                                      <p:cBhvr>
                                        <p:cTn id="60" dur="1" fill="hold">
                                          <p:stCondLst>
                                            <p:cond delay="0"/>
                                          </p:stCondLst>
                                        </p:cTn>
                                        <p:tgtEl>
                                          <p:spTgt spid="107"/>
                                        </p:tgtEl>
                                        <p:attrNameLst>
                                          <p:attrName>style.visibility</p:attrName>
                                        </p:attrNameLst>
                                      </p:cBhvr>
                                      <p:to>
                                        <p:strVal val="visible"/>
                                      </p:to>
                                    </p:set>
                                    <p:animEffect filter="barn(inVertical)" transition="in">
                                      <p:cBhvr additive="repl">
                                        <p:cTn id="61" dur="300"/>
                                        <p:tgtEl>
                                          <p:spTgt spid="107"/>
                                        </p:tgtEl>
                                      </p:cBhvr>
                                    </p:animEffect>
                                  </p:childTnLst>
                                </p:cTn>
                              </p:par>
                            </p:childTnLst>
                          </p:cTn>
                        </p:par>
                      </p:childTnLst>
                    </p:cTn>
                  </p:par>
                  <p:par>
                    <p:cTn id="62" fill="hold">
                      <p:stCondLst>
                        <p:cond delay="indefinite"/>
                      </p:stCondLst>
                      <p:childTnLst>
                        <p:par>
                          <p:cTn id="63" fill="hold">
                            <p:stCondLst>
                              <p:cond delay="0"/>
                            </p:stCondLst>
                            <p:childTnLst>
                              <p:par>
                                <p:cTn id="64" nodeType="clickEffect" fill="hold" presetClass="entr" presetID="10">
                                  <p:stCondLst>
                                    <p:cond delay="0"/>
                                  </p:stCondLst>
                                  <p:childTnLst>
                                    <p:set>
                                      <p:cBhvr>
                                        <p:cTn id="65" dur="1" fill="hold">
                                          <p:stCondLst>
                                            <p:cond delay="0"/>
                                          </p:stCondLst>
                                        </p:cTn>
                                        <p:tgtEl>
                                          <p:spTgt spid="113"/>
                                        </p:tgtEl>
                                        <p:attrNameLst>
                                          <p:attrName>style.visibility</p:attrName>
                                        </p:attrNameLst>
                                      </p:cBhvr>
                                      <p:to>
                                        <p:strVal val="visible"/>
                                      </p:to>
                                    </p:set>
                                    <p:animEffect filter="fade" transition="in">
                                      <p:cBhvr additive="repl">
                                        <p:cTn id="66" dur="300"/>
                                        <p:tgtEl>
                                          <p:spTgt spid="113"/>
                                        </p:tgtEl>
                                      </p:cBhvr>
                                    </p:animEffec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42">
                                  <p:stCondLst>
                                    <p:cond delay="0"/>
                                  </p:stCondLst>
                                  <p:childTnLst>
                                    <p:set>
                                      <p:cBhvr>
                                        <p:cTn id="70" dur="1" fill="hold">
                                          <p:stCondLst>
                                            <p:cond delay="0"/>
                                          </p:stCondLst>
                                        </p:cTn>
                                        <p:tgtEl>
                                          <p:spTgt spid="108"/>
                                        </p:tgtEl>
                                        <p:attrNameLst>
                                          <p:attrName>style.visibility</p:attrName>
                                        </p:attrNameLst>
                                      </p:cBhvr>
                                      <p:to>
                                        <p:strVal val="visible"/>
                                      </p:to>
                                    </p:set>
                                    <p:animEffect filter="fade" transition="in">
                                      <p:cBhvr additive="repl">
                                        <p:cTn id="71" dur="300"/>
                                        <p:tgtEl>
                                          <p:spTgt spid="108"/>
                                        </p:tgtEl>
                                      </p:cBhvr>
                                    </p:animEffect>
                                    <p:anim calcmode="lin" valueType="num">
                                      <p:cBhvr additive="repl">
                                        <p:cTn id="72" dur="300" fill="hold"/>
                                        <p:tgtEl>
                                          <p:spTgt spid="108"/>
                                        </p:tgtEl>
                                        <p:attrNameLst>
                                          <p:attrName>ppt_x</p:attrName>
                                        </p:attrNameLst>
                                      </p:cBhvr>
                                      <p:tavLst>
                                        <p:tav tm="0">
                                          <p:val>
                                            <p:strVal val="#ppt_x"/>
                                          </p:val>
                                        </p:tav>
                                        <p:tav tm="100000">
                                          <p:val>
                                            <p:strVal val="#ppt_x"/>
                                          </p:val>
                                        </p:tav>
                                      </p:tavLst>
                                    </p:anim>
                                    <p:anim calcmode="lin" valueType="num">
                                      <p:cBhvr additive="repl">
                                        <p:cTn id="73" dur="300" fill="hold"/>
                                        <p:tgtEl>
                                          <p:spTgt spid="108"/>
                                        </p:tgtEl>
                                        <p:attrNameLst>
                                          <p:attrName>ppt_y</p:attrName>
                                        </p:attrNameLst>
                                      </p:cBhvr>
                                      <p:tavLst>
                                        <p:tav tm="0">
                                          <p:val>
                                            <p:strVal val="#ppt_y+.1"/>
                                          </p:val>
                                        </p:tav>
                                        <p:tav tm="100000">
                                          <p:val>
                                            <p:strVal val="#ppt_y"/>
                                          </p:val>
                                        </p:tav>
                                      </p:tavLst>
                                    </p:anim>
                                  </p:childTnLst>
                                </p:cTn>
                              </p:par>
                              <p:par>
                                <p:cTn id="74" nodeType="withEffect" fill="hold" presetClass="entr" presetID="42">
                                  <p:stCondLst>
                                    <p:cond delay="0"/>
                                  </p:stCondLst>
                                  <p:childTnLst>
                                    <p:set>
                                      <p:cBhvr>
                                        <p:cTn id="75" dur="1" fill="hold">
                                          <p:stCondLst>
                                            <p:cond delay="0"/>
                                          </p:stCondLst>
                                        </p:cTn>
                                        <p:tgtEl>
                                          <p:spTgt spid="110"/>
                                        </p:tgtEl>
                                        <p:attrNameLst>
                                          <p:attrName>style.visibility</p:attrName>
                                        </p:attrNameLst>
                                      </p:cBhvr>
                                      <p:to>
                                        <p:strVal val="visible"/>
                                      </p:to>
                                    </p:set>
                                    <p:animEffect filter="fade" transition="in">
                                      <p:cBhvr additive="repl">
                                        <p:cTn id="76" dur="300"/>
                                        <p:tgtEl>
                                          <p:spTgt spid="110"/>
                                        </p:tgtEl>
                                      </p:cBhvr>
                                    </p:animEffect>
                                    <p:anim calcmode="lin" valueType="num">
                                      <p:cBhvr additive="repl">
                                        <p:cTn id="77" dur="300" fill="hold"/>
                                        <p:tgtEl>
                                          <p:spTgt spid="110"/>
                                        </p:tgtEl>
                                        <p:attrNameLst>
                                          <p:attrName>ppt_x</p:attrName>
                                        </p:attrNameLst>
                                      </p:cBhvr>
                                      <p:tavLst>
                                        <p:tav tm="0">
                                          <p:val>
                                            <p:strVal val="#ppt_x"/>
                                          </p:val>
                                        </p:tav>
                                        <p:tav tm="100000">
                                          <p:val>
                                            <p:strVal val="#ppt_x"/>
                                          </p:val>
                                        </p:tav>
                                      </p:tavLst>
                                    </p:anim>
                                    <p:anim calcmode="lin" valueType="num">
                                      <p:cBhvr additive="repl">
                                        <p:cTn id="78" dur="300" fill="hold"/>
                                        <p:tgtEl>
                                          <p:spTgt spid="110"/>
                                        </p:tgtEl>
                                        <p:attrNameLst>
                                          <p:attrName>ppt_y</p:attrName>
                                        </p:attrNameLst>
                                      </p:cBhvr>
                                      <p:tavLst>
                                        <p:tav tm="0">
                                          <p:val>
                                            <p:strVal val="#ppt_y+.1"/>
                                          </p:val>
                                        </p:tav>
                                        <p:tav tm="100000">
                                          <p:val>
                                            <p:strVal val="#ppt_y"/>
                                          </p:val>
                                        </p:tav>
                                      </p:tavLst>
                                    </p:anim>
                                  </p:childTnLst>
                                </p:cTn>
                              </p:par>
                              <p:par>
                                <p:cTn id="79" nodeType="withEffect" fill="hold" presetClass="entr" presetID="42">
                                  <p:stCondLst>
                                    <p:cond delay="0"/>
                                  </p:stCondLst>
                                  <p:childTnLst>
                                    <p:set>
                                      <p:cBhvr>
                                        <p:cTn id="80" dur="1" fill="hold">
                                          <p:stCondLst>
                                            <p:cond delay="0"/>
                                          </p:stCondLst>
                                        </p:cTn>
                                        <p:tgtEl>
                                          <p:spTgt spid="109"/>
                                        </p:tgtEl>
                                        <p:attrNameLst>
                                          <p:attrName>style.visibility</p:attrName>
                                        </p:attrNameLst>
                                      </p:cBhvr>
                                      <p:to>
                                        <p:strVal val="visible"/>
                                      </p:to>
                                    </p:set>
                                    <p:animEffect filter="fade" transition="in">
                                      <p:cBhvr additive="repl">
                                        <p:cTn id="81" dur="300"/>
                                        <p:tgtEl>
                                          <p:spTgt spid="109"/>
                                        </p:tgtEl>
                                      </p:cBhvr>
                                    </p:animEffect>
                                    <p:anim calcmode="lin" valueType="num">
                                      <p:cBhvr additive="repl">
                                        <p:cTn id="82" dur="300" fill="hold"/>
                                        <p:tgtEl>
                                          <p:spTgt spid="109"/>
                                        </p:tgtEl>
                                        <p:attrNameLst>
                                          <p:attrName>ppt_x</p:attrName>
                                        </p:attrNameLst>
                                      </p:cBhvr>
                                      <p:tavLst>
                                        <p:tav tm="0">
                                          <p:val>
                                            <p:strVal val="#ppt_x"/>
                                          </p:val>
                                        </p:tav>
                                        <p:tav tm="100000">
                                          <p:val>
                                            <p:strVal val="#ppt_x"/>
                                          </p:val>
                                        </p:tav>
                                      </p:tavLst>
                                    </p:anim>
                                    <p:anim calcmode="lin" valueType="num">
                                      <p:cBhvr additive="repl">
                                        <p:cTn id="83" dur="300" fill="hold"/>
                                        <p:tgtEl>
                                          <p:spTgt spid="109"/>
                                        </p:tgtEl>
                                        <p:attrNameLst>
                                          <p:attrName>ppt_y</p:attrName>
                                        </p:attrNameLst>
                                      </p:cBhvr>
                                      <p:tavLst>
                                        <p:tav tm="0">
                                          <p:val>
                                            <p:strVal val="#ppt_y+.1"/>
                                          </p:val>
                                        </p:tav>
                                        <p:tav tm="100000">
                                          <p:val>
                                            <p:strVal val="#ppt_y"/>
                                          </p:val>
                                        </p:tav>
                                      </p:tavLst>
                                    </p:anim>
                                  </p:childTnLst>
                                </p:cTn>
                              </p:par>
                              <p:par>
                                <p:cTn id="84" nodeType="withEffect" fill="hold" presetClass="entr" presetID="42">
                                  <p:stCondLst>
                                    <p:cond delay="0"/>
                                  </p:stCondLst>
                                  <p:childTnLst>
                                    <p:set>
                                      <p:cBhvr>
                                        <p:cTn id="85" dur="1" fill="hold">
                                          <p:stCondLst>
                                            <p:cond delay="0"/>
                                          </p:stCondLst>
                                        </p:cTn>
                                        <p:tgtEl>
                                          <p:spTgt spid="112"/>
                                        </p:tgtEl>
                                        <p:attrNameLst>
                                          <p:attrName>style.visibility</p:attrName>
                                        </p:attrNameLst>
                                      </p:cBhvr>
                                      <p:to>
                                        <p:strVal val="visible"/>
                                      </p:to>
                                    </p:set>
                                    <p:animEffect filter="fade" transition="in">
                                      <p:cBhvr additive="repl">
                                        <p:cTn id="86" dur="300"/>
                                        <p:tgtEl>
                                          <p:spTgt spid="112"/>
                                        </p:tgtEl>
                                      </p:cBhvr>
                                    </p:animEffect>
                                    <p:anim calcmode="lin" valueType="num">
                                      <p:cBhvr additive="repl">
                                        <p:cTn id="87" dur="300" fill="hold"/>
                                        <p:tgtEl>
                                          <p:spTgt spid="112"/>
                                        </p:tgtEl>
                                        <p:attrNameLst>
                                          <p:attrName>ppt_x</p:attrName>
                                        </p:attrNameLst>
                                      </p:cBhvr>
                                      <p:tavLst>
                                        <p:tav tm="0">
                                          <p:val>
                                            <p:strVal val="#ppt_x"/>
                                          </p:val>
                                        </p:tav>
                                        <p:tav tm="100000">
                                          <p:val>
                                            <p:strVal val="#ppt_x"/>
                                          </p:val>
                                        </p:tav>
                                      </p:tavLst>
                                    </p:anim>
                                    <p:anim calcmode="lin" valueType="num">
                                      <p:cBhvr additive="repl">
                                        <p:cTn id="88" dur="300" fill="hold"/>
                                        <p:tgtEl>
                                          <p:spTgt spid="112"/>
                                        </p:tgtEl>
                                        <p:attrNameLst>
                                          <p:attrName>ppt_y</p:attrName>
                                        </p:attrNameLst>
                                      </p:cBhvr>
                                      <p:tavLst>
                                        <p:tav tm="0">
                                          <p:val>
                                            <p:strVal val="#ppt_y+.1"/>
                                          </p:val>
                                        </p:tav>
                                        <p:tav tm="100000">
                                          <p:val>
                                            <p:strVal val="#ppt_y"/>
                                          </p:val>
                                        </p:tav>
                                      </p:tavLst>
                                    </p:anim>
                                  </p:childTnLst>
                                </p:cTn>
                              </p:par>
                              <p:par>
                                <p:cTn id="89" nodeType="withEffect" fill="hold" presetClass="entr" presetID="42">
                                  <p:stCondLst>
                                    <p:cond delay="0"/>
                                  </p:stCondLst>
                                  <p:childTnLst>
                                    <p:set>
                                      <p:cBhvr>
                                        <p:cTn id="90" dur="1" fill="hold">
                                          <p:stCondLst>
                                            <p:cond delay="0"/>
                                          </p:stCondLst>
                                        </p:cTn>
                                        <p:tgtEl>
                                          <p:spTgt spid="111"/>
                                        </p:tgtEl>
                                        <p:attrNameLst>
                                          <p:attrName>style.visibility</p:attrName>
                                        </p:attrNameLst>
                                      </p:cBhvr>
                                      <p:to>
                                        <p:strVal val="visible"/>
                                      </p:to>
                                    </p:set>
                                    <p:animEffect filter="fade" transition="in">
                                      <p:cBhvr additive="repl">
                                        <p:cTn id="91" dur="300"/>
                                        <p:tgtEl>
                                          <p:spTgt spid="111"/>
                                        </p:tgtEl>
                                      </p:cBhvr>
                                    </p:animEffect>
                                    <p:anim calcmode="lin" valueType="num">
                                      <p:cBhvr additive="repl">
                                        <p:cTn id="92" dur="300" fill="hold"/>
                                        <p:tgtEl>
                                          <p:spTgt spid="111"/>
                                        </p:tgtEl>
                                        <p:attrNameLst>
                                          <p:attrName>ppt_x</p:attrName>
                                        </p:attrNameLst>
                                      </p:cBhvr>
                                      <p:tavLst>
                                        <p:tav tm="0">
                                          <p:val>
                                            <p:strVal val="#ppt_x"/>
                                          </p:val>
                                        </p:tav>
                                        <p:tav tm="100000">
                                          <p:val>
                                            <p:strVal val="#ppt_x"/>
                                          </p:val>
                                        </p:tav>
                                      </p:tavLst>
                                    </p:anim>
                                    <p:anim calcmode="lin" valueType="num">
                                      <p:cBhvr additive="repl">
                                        <p:cTn id="93" dur="3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73"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574" name="Picture 5" descr=""/>
          <p:cNvPicPr/>
          <p:nvPr/>
        </p:nvPicPr>
        <p:blipFill>
          <a:blip r:embed="rId2"/>
          <a:stretch/>
        </p:blipFill>
        <p:spPr>
          <a:xfrm>
            <a:off x="0" y="0"/>
            <a:ext cx="1521720" cy="1070280"/>
          </a:xfrm>
          <a:prstGeom prst="rect">
            <a:avLst/>
          </a:prstGeom>
          <a:ln>
            <a:noFill/>
          </a:ln>
        </p:spPr>
      </p:pic>
      <p:sp>
        <p:nvSpPr>
          <p:cNvPr id="575"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576" name="CustomShape 3"/>
          <p:cNvSpPr/>
          <p:nvPr/>
        </p:nvSpPr>
        <p:spPr>
          <a:xfrm>
            <a:off x="1210320" y="1346760"/>
            <a:ext cx="1027332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3. Dataset:</a:t>
            </a:r>
            <a:endParaRPr b="0" lang="en-US" sz="2400" spc="-1" strike="noStrike">
              <a:latin typeface="Arial"/>
            </a:endParaRPr>
          </a:p>
        </p:txBody>
      </p:sp>
      <p:sp>
        <p:nvSpPr>
          <p:cNvPr id="577" name="CustomShape 4"/>
          <p:cNvSpPr/>
          <p:nvPr/>
        </p:nvSpPr>
        <p:spPr>
          <a:xfrm>
            <a:off x="1216080" y="2074320"/>
            <a:ext cx="9883080" cy="22233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203864"/>
                </a:solidFill>
                <a:latin typeface="Arial"/>
              </a:rPr>
              <a:t>- Tập dữ liệu </a:t>
            </a:r>
            <a:r>
              <a:rPr b="1" lang="en-US" sz="2800" spc="-1" strike="noStrike">
                <a:solidFill>
                  <a:srgbClr val="203864"/>
                </a:solidFill>
                <a:latin typeface="Arial"/>
              </a:rPr>
              <a:t>“TNO Image Fusion Dataset”:</a:t>
            </a:r>
            <a:endParaRPr b="0" lang="en-US" sz="2800" spc="-1" strike="noStrike">
              <a:latin typeface="Arial"/>
            </a:endParaRPr>
          </a:p>
          <a:p>
            <a:pPr>
              <a:lnSpc>
                <a:spcPct val="100000"/>
              </a:lnSpc>
            </a:pPr>
            <a:r>
              <a:rPr b="0" i="1" lang="en-US" sz="2800" spc="-1" strike="noStrike" u="sng">
                <a:solidFill>
                  <a:srgbClr val="0563c1"/>
                </a:solidFill>
                <a:uFillTx/>
                <a:latin typeface="Times New Roman"/>
                <a:hlinkClick r:id="rId3"/>
              </a:rPr>
              <a:t>https://</a:t>
            </a:r>
            <a:r>
              <a:rPr b="0" i="1" lang="en-US" sz="2800" spc="-1" strike="noStrike" u="sng">
                <a:solidFill>
                  <a:srgbClr val="0563c1"/>
                </a:solidFill>
                <a:uFillTx/>
                <a:latin typeface="Times New Roman"/>
                <a:hlinkClick r:id="rId4"/>
              </a:rPr>
              <a:t>figshare.com/articles/TNO_Image_Fusion_Dataset/1008029</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203864"/>
                </a:solidFill>
                <a:latin typeface="Arial"/>
              </a:rPr>
              <a:t>- Ảnh đa mức xám 8 bit, kích thước 640x480</a:t>
            </a:r>
            <a:endParaRPr b="0" lang="en-US" sz="2800" spc="-1" strike="noStrike">
              <a:latin typeface="Arial"/>
            </a:endParaRPr>
          </a:p>
          <a:p>
            <a:pPr>
              <a:lnSpc>
                <a:spcPct val="100000"/>
              </a:lnSpc>
            </a:pPr>
            <a:r>
              <a:rPr b="0" lang="en-US" sz="2800" spc="-1" strike="noStrike">
                <a:solidFill>
                  <a:srgbClr val="203864"/>
                </a:solidFill>
                <a:latin typeface="Arial"/>
              </a:rPr>
              <a:t> </a:t>
            </a:r>
            <a:endParaRPr b="0" lang="en-US" sz="2800" spc="-1" strike="noStrike">
              <a:latin typeface="Arial"/>
            </a:endParaRPr>
          </a:p>
        </p:txBody>
      </p:sp>
      <p:sp>
        <p:nvSpPr>
          <p:cNvPr id="578"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39</a:t>
            </a:r>
            <a:endParaRPr b="0" lang="en-US" sz="1800" spc="-1" strike="noStrike">
              <a:latin typeface="Arial"/>
            </a:endParaRPr>
          </a:p>
        </p:txBody>
      </p:sp>
    </p:spTree>
  </p:cSld>
  <p:timing>
    <p:tnLst>
      <p:par>
        <p:cTn id="535" dur="indefinite" restart="never" nodeType="tmRoot">
          <p:childTnLst>
            <p:seq>
              <p:cTn id="536"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79"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580" name="Picture 5" descr=""/>
          <p:cNvPicPr/>
          <p:nvPr/>
        </p:nvPicPr>
        <p:blipFill>
          <a:blip r:embed="rId2"/>
          <a:stretch/>
        </p:blipFill>
        <p:spPr>
          <a:xfrm>
            <a:off x="0" y="0"/>
            <a:ext cx="1521720" cy="1070280"/>
          </a:xfrm>
          <a:prstGeom prst="rect">
            <a:avLst/>
          </a:prstGeom>
          <a:ln>
            <a:noFill/>
          </a:ln>
        </p:spPr>
      </p:pic>
      <p:sp>
        <p:nvSpPr>
          <p:cNvPr id="581"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582" name="CustomShape 3"/>
          <p:cNvSpPr/>
          <p:nvPr/>
        </p:nvSpPr>
        <p:spPr>
          <a:xfrm>
            <a:off x="1210320" y="1346760"/>
            <a:ext cx="1027332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3. Dataset:</a:t>
            </a:r>
            <a:endParaRPr b="0" lang="en-US" sz="2400" spc="-1" strike="noStrike">
              <a:latin typeface="Arial"/>
            </a:endParaRPr>
          </a:p>
        </p:txBody>
      </p:sp>
      <p:grpSp>
        <p:nvGrpSpPr>
          <p:cNvPr id="583" name="Group 4"/>
          <p:cNvGrpSpPr/>
          <p:nvPr/>
        </p:nvGrpSpPr>
        <p:grpSpPr>
          <a:xfrm>
            <a:off x="3613320" y="2180160"/>
            <a:ext cx="5357520" cy="3757320"/>
            <a:chOff x="3613320" y="2180160"/>
            <a:chExt cx="5357520" cy="3757320"/>
          </a:xfrm>
        </p:grpSpPr>
        <p:sp>
          <p:nvSpPr>
            <p:cNvPr id="584" name="CustomShape 5"/>
            <p:cNvSpPr/>
            <p:nvPr/>
          </p:nvSpPr>
          <p:spPr>
            <a:xfrm flipV="1">
              <a:off x="3613320" y="249120"/>
              <a:ext cx="2544480" cy="1930680"/>
            </a:xfrm>
            <a:custGeom>
              <a:avLst/>
              <a:gdLst/>
              <a:ahLst/>
              <a:rect l="l" t="t" r="r" b="b"/>
              <a:pathLst>
                <a:path w="21600" h="21600">
                  <a:moveTo>
                    <a:pt x="0" y="0"/>
                  </a:moveTo>
                  <a:lnTo>
                    <a:pt x="21600" y="21600"/>
                  </a:lnTo>
                </a:path>
              </a:pathLst>
            </a:custGeom>
            <a:noFill/>
            <a:ln w="76320">
              <a:solidFill>
                <a:srgbClr val="c00000"/>
              </a:solidFill>
              <a:tailEnd len="med" type="triangle" w="med"/>
            </a:ln>
          </p:spPr>
          <p:style>
            <a:lnRef idx="1">
              <a:schemeClr val="accent1"/>
            </a:lnRef>
            <a:fillRef idx="0">
              <a:schemeClr val="accent1"/>
            </a:fillRef>
            <a:effectRef idx="0">
              <a:schemeClr val="accent1"/>
            </a:effectRef>
            <a:fontRef idx="minor"/>
          </p:style>
        </p:sp>
        <p:sp>
          <p:nvSpPr>
            <p:cNvPr id="585" name="CustomShape 6"/>
            <p:cNvSpPr/>
            <p:nvPr/>
          </p:nvSpPr>
          <p:spPr>
            <a:xfrm>
              <a:off x="3613320" y="4111560"/>
              <a:ext cx="5357520" cy="360"/>
            </a:xfrm>
            <a:custGeom>
              <a:avLst/>
              <a:gdLst/>
              <a:ahLst/>
              <a:rect l="l" t="t" r="r" b="b"/>
              <a:pathLst>
                <a:path w="21600" h="21600">
                  <a:moveTo>
                    <a:pt x="0" y="0"/>
                  </a:moveTo>
                  <a:lnTo>
                    <a:pt x="21600" y="21600"/>
                  </a:lnTo>
                </a:path>
              </a:pathLst>
            </a:custGeom>
            <a:noFill/>
            <a:ln w="76320">
              <a:solidFill>
                <a:srgbClr val="c00000"/>
              </a:solidFill>
              <a:tailEnd len="med" type="triangle" w="med"/>
            </a:ln>
          </p:spPr>
          <p:style>
            <a:lnRef idx="1">
              <a:schemeClr val="accent1"/>
            </a:lnRef>
            <a:fillRef idx="0">
              <a:schemeClr val="accent1"/>
            </a:fillRef>
            <a:effectRef idx="0">
              <a:schemeClr val="accent1"/>
            </a:effectRef>
            <a:fontRef idx="minor"/>
          </p:style>
        </p:sp>
        <p:sp>
          <p:nvSpPr>
            <p:cNvPr id="586" name="CustomShape 7"/>
            <p:cNvSpPr/>
            <p:nvPr/>
          </p:nvSpPr>
          <p:spPr>
            <a:xfrm>
              <a:off x="3615120" y="4111560"/>
              <a:ext cx="2542320" cy="1825920"/>
            </a:xfrm>
            <a:custGeom>
              <a:avLst/>
              <a:gdLst/>
              <a:ahLst/>
              <a:rect l="l" t="t" r="r" b="b"/>
              <a:pathLst>
                <a:path w="21600" h="21600">
                  <a:moveTo>
                    <a:pt x="0" y="0"/>
                  </a:moveTo>
                  <a:lnTo>
                    <a:pt x="21600" y="21600"/>
                  </a:lnTo>
                </a:path>
              </a:pathLst>
            </a:custGeom>
            <a:noFill/>
            <a:ln w="76320">
              <a:solidFill>
                <a:srgbClr val="c00000"/>
              </a:solidFill>
              <a:tailEnd len="med" type="triangle" w="med"/>
            </a:ln>
          </p:spPr>
          <p:style>
            <a:lnRef idx="1">
              <a:schemeClr val="accent1"/>
            </a:lnRef>
            <a:fillRef idx="0">
              <a:schemeClr val="accent1"/>
            </a:fillRef>
            <a:effectRef idx="0">
              <a:schemeClr val="accent1"/>
            </a:effectRef>
            <a:fontRef idx="minor"/>
          </p:style>
        </p:sp>
      </p:grpSp>
      <p:pic>
        <p:nvPicPr>
          <p:cNvPr id="587" name="Picture 30" descr=""/>
          <p:cNvPicPr/>
          <p:nvPr/>
        </p:nvPicPr>
        <p:blipFill>
          <a:blip r:embed="rId3"/>
          <a:stretch/>
        </p:blipFill>
        <p:spPr>
          <a:xfrm>
            <a:off x="136800" y="2851920"/>
            <a:ext cx="3352320" cy="2514240"/>
          </a:xfrm>
          <a:prstGeom prst="rect">
            <a:avLst/>
          </a:prstGeom>
          <a:ln>
            <a:noFill/>
          </a:ln>
        </p:spPr>
      </p:pic>
      <p:pic>
        <p:nvPicPr>
          <p:cNvPr id="588" name="Picture 31" descr=""/>
          <p:cNvPicPr/>
          <p:nvPr/>
        </p:nvPicPr>
        <p:blipFill>
          <a:blip r:embed="rId4"/>
          <a:stretch/>
        </p:blipFill>
        <p:spPr>
          <a:xfrm>
            <a:off x="6267240" y="1190520"/>
            <a:ext cx="2703240" cy="2257200"/>
          </a:xfrm>
          <a:prstGeom prst="rect">
            <a:avLst/>
          </a:prstGeom>
          <a:ln>
            <a:noFill/>
          </a:ln>
        </p:spPr>
      </p:pic>
      <p:pic>
        <p:nvPicPr>
          <p:cNvPr id="589" name="Picture 32" descr=""/>
          <p:cNvPicPr/>
          <p:nvPr/>
        </p:nvPicPr>
        <p:blipFill>
          <a:blip r:embed="rId5"/>
          <a:stretch/>
        </p:blipFill>
        <p:spPr>
          <a:xfrm>
            <a:off x="9094680" y="3101760"/>
            <a:ext cx="2685240" cy="2014560"/>
          </a:xfrm>
          <a:prstGeom prst="rect">
            <a:avLst/>
          </a:prstGeom>
          <a:ln>
            <a:noFill/>
          </a:ln>
        </p:spPr>
      </p:pic>
      <p:pic>
        <p:nvPicPr>
          <p:cNvPr id="590" name="Picture 36" descr=""/>
          <p:cNvPicPr/>
          <p:nvPr/>
        </p:nvPicPr>
        <p:blipFill>
          <a:blip r:embed="rId6"/>
          <a:stretch/>
        </p:blipFill>
        <p:spPr>
          <a:xfrm>
            <a:off x="6267240" y="4685400"/>
            <a:ext cx="2703240" cy="2110680"/>
          </a:xfrm>
          <a:prstGeom prst="rect">
            <a:avLst/>
          </a:prstGeom>
          <a:ln>
            <a:noFill/>
          </a:ln>
        </p:spPr>
      </p:pic>
      <p:sp>
        <p:nvSpPr>
          <p:cNvPr id="591" name="CustomShape 8"/>
          <p:cNvSpPr/>
          <p:nvPr/>
        </p:nvSpPr>
        <p:spPr>
          <a:xfrm>
            <a:off x="9051120" y="2775600"/>
            <a:ext cx="160128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Near infrared</a:t>
            </a:r>
            <a:endParaRPr b="0" lang="en-US" sz="1800" spc="-1" strike="noStrike">
              <a:latin typeface="Arial"/>
            </a:endParaRPr>
          </a:p>
        </p:txBody>
      </p:sp>
      <p:sp>
        <p:nvSpPr>
          <p:cNvPr id="592" name="CustomShape 9"/>
          <p:cNvSpPr/>
          <p:nvPr/>
        </p:nvSpPr>
        <p:spPr>
          <a:xfrm>
            <a:off x="5446800" y="1140840"/>
            <a:ext cx="8499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Visual</a:t>
            </a:r>
            <a:endParaRPr b="0" lang="en-US" sz="1800" spc="-1" strike="noStrike">
              <a:latin typeface="Arial"/>
            </a:endParaRPr>
          </a:p>
        </p:txBody>
      </p:sp>
      <p:sp>
        <p:nvSpPr>
          <p:cNvPr id="593" name="CustomShape 10"/>
          <p:cNvSpPr/>
          <p:nvPr/>
        </p:nvSpPr>
        <p:spPr>
          <a:xfrm>
            <a:off x="5294880" y="4671360"/>
            <a:ext cx="10314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Infrared</a:t>
            </a:r>
            <a:endParaRPr b="0" lang="en-US" sz="1800" spc="-1" strike="noStrike">
              <a:latin typeface="Arial"/>
            </a:endParaRPr>
          </a:p>
        </p:txBody>
      </p:sp>
      <p:sp>
        <p:nvSpPr>
          <p:cNvPr id="594" name="CustomShape 11"/>
          <p:cNvSpPr/>
          <p:nvPr/>
        </p:nvSpPr>
        <p:spPr>
          <a:xfrm>
            <a:off x="8454240" y="2308320"/>
            <a:ext cx="3984120" cy="3601440"/>
          </a:xfrm>
          <a:prstGeom prst="mathMultiply">
            <a:avLst>
              <a:gd name="adj1" fmla="val 23520"/>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595" name="CustomShape 12"/>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40</a:t>
            </a:r>
            <a:endParaRPr b="0" lang="en-US" sz="1800" spc="-1" strike="noStrike">
              <a:latin typeface="Arial"/>
            </a:endParaRPr>
          </a:p>
        </p:txBody>
      </p:sp>
    </p:spTree>
  </p:cSld>
  <p:timing>
    <p:tnLst>
      <p:par>
        <p:cTn id="537" dur="indefinite" restart="never" nodeType="tmRoot">
          <p:childTnLst>
            <p:seq>
              <p:cTn id="538" dur="indefinite" nodeType="mainSeq">
                <p:childTnLst>
                  <p:par>
                    <p:cTn id="539" fill="hold">
                      <p:stCondLst>
                        <p:cond delay="0"/>
                      </p:stCondLst>
                      <p:childTnLst>
                        <p:par>
                          <p:cTn id="540" fill="hold">
                            <p:stCondLst>
                              <p:cond delay="0"/>
                            </p:stCondLst>
                            <p:childTnLst>
                              <p:par>
                                <p:cTn id="541" nodeType="withEffect" fill="hold" presetClass="entr" presetID="16" presetSubtype="21">
                                  <p:stCondLst>
                                    <p:cond delay="0"/>
                                  </p:stCondLst>
                                  <p:childTnLst>
                                    <p:set>
                                      <p:cBhvr>
                                        <p:cTn id="542" dur="1" fill="hold">
                                          <p:stCondLst>
                                            <p:cond delay="0"/>
                                          </p:stCondLst>
                                        </p:cTn>
                                        <p:tgtEl>
                                          <p:spTgt spid="583"/>
                                        </p:tgtEl>
                                        <p:attrNameLst>
                                          <p:attrName>style.visibility</p:attrName>
                                        </p:attrNameLst>
                                      </p:cBhvr>
                                      <p:to>
                                        <p:strVal val="visible"/>
                                      </p:to>
                                    </p:set>
                                    <p:animEffect filter="barn(inVertical)" transition="in">
                                      <p:cBhvr additive="repl">
                                        <p:cTn id="543" dur="300"/>
                                        <p:tgtEl>
                                          <p:spTgt spid="583"/>
                                        </p:tgtEl>
                                      </p:cBhvr>
                                    </p:animEffect>
                                  </p:childTnLst>
                                </p:cTn>
                              </p:par>
                              <p:par>
                                <p:cTn id="544" nodeType="withEffect" fill="hold" presetClass="entr" presetID="16" presetSubtype="21">
                                  <p:stCondLst>
                                    <p:cond delay="0"/>
                                  </p:stCondLst>
                                  <p:childTnLst>
                                    <p:set>
                                      <p:cBhvr>
                                        <p:cTn id="545" dur="1" fill="hold">
                                          <p:stCondLst>
                                            <p:cond delay="0"/>
                                          </p:stCondLst>
                                        </p:cTn>
                                        <p:tgtEl>
                                          <p:spTgt spid="587"/>
                                        </p:tgtEl>
                                        <p:attrNameLst>
                                          <p:attrName>style.visibility</p:attrName>
                                        </p:attrNameLst>
                                      </p:cBhvr>
                                      <p:to>
                                        <p:strVal val="visible"/>
                                      </p:to>
                                    </p:set>
                                    <p:animEffect filter="barn(inVertical)" transition="in">
                                      <p:cBhvr additive="repl">
                                        <p:cTn id="546" dur="300"/>
                                        <p:tgtEl>
                                          <p:spTgt spid="587"/>
                                        </p:tgtEl>
                                      </p:cBhvr>
                                    </p:animEffect>
                                  </p:childTnLst>
                                </p:cTn>
                              </p:par>
                              <p:par>
                                <p:cTn id="547" nodeType="withEffect" fill="hold" presetClass="entr" presetID="16" presetSubtype="21">
                                  <p:stCondLst>
                                    <p:cond delay="0"/>
                                  </p:stCondLst>
                                  <p:childTnLst>
                                    <p:set>
                                      <p:cBhvr>
                                        <p:cTn id="548" dur="1" fill="hold">
                                          <p:stCondLst>
                                            <p:cond delay="0"/>
                                          </p:stCondLst>
                                        </p:cTn>
                                        <p:tgtEl>
                                          <p:spTgt spid="588"/>
                                        </p:tgtEl>
                                        <p:attrNameLst>
                                          <p:attrName>style.visibility</p:attrName>
                                        </p:attrNameLst>
                                      </p:cBhvr>
                                      <p:to>
                                        <p:strVal val="visible"/>
                                      </p:to>
                                    </p:set>
                                    <p:animEffect filter="barn(inVertical)" transition="in">
                                      <p:cBhvr additive="repl">
                                        <p:cTn id="549" dur="300"/>
                                        <p:tgtEl>
                                          <p:spTgt spid="588"/>
                                        </p:tgtEl>
                                      </p:cBhvr>
                                    </p:animEffect>
                                  </p:childTnLst>
                                </p:cTn>
                              </p:par>
                              <p:par>
                                <p:cTn id="550" nodeType="withEffect" fill="hold" presetClass="entr" presetID="16" presetSubtype="21">
                                  <p:stCondLst>
                                    <p:cond delay="0"/>
                                  </p:stCondLst>
                                  <p:childTnLst>
                                    <p:set>
                                      <p:cBhvr>
                                        <p:cTn id="551" dur="1" fill="hold">
                                          <p:stCondLst>
                                            <p:cond delay="0"/>
                                          </p:stCondLst>
                                        </p:cTn>
                                        <p:tgtEl>
                                          <p:spTgt spid="589"/>
                                        </p:tgtEl>
                                        <p:attrNameLst>
                                          <p:attrName>style.visibility</p:attrName>
                                        </p:attrNameLst>
                                      </p:cBhvr>
                                      <p:to>
                                        <p:strVal val="visible"/>
                                      </p:to>
                                    </p:set>
                                    <p:animEffect filter="barn(inVertical)" transition="in">
                                      <p:cBhvr additive="repl">
                                        <p:cTn id="552" dur="300"/>
                                        <p:tgtEl>
                                          <p:spTgt spid="589"/>
                                        </p:tgtEl>
                                      </p:cBhvr>
                                    </p:animEffect>
                                  </p:childTnLst>
                                </p:cTn>
                              </p:par>
                              <p:par>
                                <p:cTn id="553" nodeType="withEffect" fill="hold" presetClass="entr" presetID="16" presetSubtype="21">
                                  <p:stCondLst>
                                    <p:cond delay="0"/>
                                  </p:stCondLst>
                                  <p:childTnLst>
                                    <p:set>
                                      <p:cBhvr>
                                        <p:cTn id="554" dur="1" fill="hold">
                                          <p:stCondLst>
                                            <p:cond delay="0"/>
                                          </p:stCondLst>
                                        </p:cTn>
                                        <p:tgtEl>
                                          <p:spTgt spid="590"/>
                                        </p:tgtEl>
                                        <p:attrNameLst>
                                          <p:attrName>style.visibility</p:attrName>
                                        </p:attrNameLst>
                                      </p:cBhvr>
                                      <p:to>
                                        <p:strVal val="visible"/>
                                      </p:to>
                                    </p:set>
                                    <p:animEffect filter="barn(inVertical)" transition="in">
                                      <p:cBhvr additive="repl">
                                        <p:cTn id="555" dur="300"/>
                                        <p:tgtEl>
                                          <p:spTgt spid="590"/>
                                        </p:tgtEl>
                                      </p:cBhvr>
                                    </p:animEffect>
                                  </p:childTnLst>
                                </p:cTn>
                              </p:par>
                              <p:par>
                                <p:cTn id="556" nodeType="withEffect" fill="hold" presetClass="entr" presetID="16" presetSubtype="21">
                                  <p:stCondLst>
                                    <p:cond delay="0"/>
                                  </p:stCondLst>
                                  <p:childTnLst>
                                    <p:set>
                                      <p:cBhvr>
                                        <p:cTn id="557" dur="1" fill="hold">
                                          <p:stCondLst>
                                            <p:cond delay="0"/>
                                          </p:stCondLst>
                                        </p:cTn>
                                        <p:tgtEl>
                                          <p:spTgt spid="593"/>
                                        </p:tgtEl>
                                        <p:attrNameLst>
                                          <p:attrName>style.visibility</p:attrName>
                                        </p:attrNameLst>
                                      </p:cBhvr>
                                      <p:to>
                                        <p:strVal val="visible"/>
                                      </p:to>
                                    </p:set>
                                    <p:animEffect filter="barn(inVertical)" transition="in">
                                      <p:cBhvr additive="repl">
                                        <p:cTn id="558" dur="300"/>
                                        <p:tgtEl>
                                          <p:spTgt spid="593"/>
                                        </p:tgtEl>
                                      </p:cBhvr>
                                    </p:animEffect>
                                  </p:childTnLst>
                                </p:cTn>
                              </p:par>
                              <p:par>
                                <p:cTn id="559" nodeType="withEffect" fill="hold" presetClass="entr" presetID="16" presetSubtype="21">
                                  <p:stCondLst>
                                    <p:cond delay="0"/>
                                  </p:stCondLst>
                                  <p:childTnLst>
                                    <p:set>
                                      <p:cBhvr>
                                        <p:cTn id="560" dur="1" fill="hold">
                                          <p:stCondLst>
                                            <p:cond delay="0"/>
                                          </p:stCondLst>
                                        </p:cTn>
                                        <p:tgtEl>
                                          <p:spTgt spid="592"/>
                                        </p:tgtEl>
                                        <p:attrNameLst>
                                          <p:attrName>style.visibility</p:attrName>
                                        </p:attrNameLst>
                                      </p:cBhvr>
                                      <p:to>
                                        <p:strVal val="visible"/>
                                      </p:to>
                                    </p:set>
                                    <p:animEffect filter="barn(inVertical)" transition="in">
                                      <p:cBhvr additive="repl">
                                        <p:cTn id="561" dur="300"/>
                                        <p:tgtEl>
                                          <p:spTgt spid="592"/>
                                        </p:tgtEl>
                                      </p:cBhvr>
                                    </p:animEffect>
                                  </p:childTnLst>
                                </p:cTn>
                              </p:par>
                              <p:par>
                                <p:cTn id="562" nodeType="withEffect" fill="hold" presetClass="entr" presetID="16" presetSubtype="21">
                                  <p:stCondLst>
                                    <p:cond delay="0"/>
                                  </p:stCondLst>
                                  <p:childTnLst>
                                    <p:set>
                                      <p:cBhvr>
                                        <p:cTn id="563" dur="1" fill="hold">
                                          <p:stCondLst>
                                            <p:cond delay="0"/>
                                          </p:stCondLst>
                                        </p:cTn>
                                        <p:tgtEl>
                                          <p:spTgt spid="591"/>
                                        </p:tgtEl>
                                        <p:attrNameLst>
                                          <p:attrName>style.visibility</p:attrName>
                                        </p:attrNameLst>
                                      </p:cBhvr>
                                      <p:to>
                                        <p:strVal val="visible"/>
                                      </p:to>
                                    </p:set>
                                    <p:animEffect filter="barn(inVertical)" transition="in">
                                      <p:cBhvr additive="repl">
                                        <p:cTn id="564" dur="300"/>
                                        <p:tgtEl>
                                          <p:spTgt spid="591"/>
                                        </p:tgtEl>
                                      </p:cBhvr>
                                    </p:animEffec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6" presetSubtype="21">
                                  <p:stCondLst>
                                    <p:cond delay="0"/>
                                  </p:stCondLst>
                                  <p:childTnLst>
                                    <p:set>
                                      <p:cBhvr>
                                        <p:cTn id="568" dur="1" fill="hold">
                                          <p:stCondLst>
                                            <p:cond delay="0"/>
                                          </p:stCondLst>
                                        </p:cTn>
                                        <p:tgtEl>
                                          <p:spTgt spid="594"/>
                                        </p:tgtEl>
                                        <p:attrNameLst>
                                          <p:attrName>style.visibility</p:attrName>
                                        </p:attrNameLst>
                                      </p:cBhvr>
                                      <p:to>
                                        <p:strVal val="visible"/>
                                      </p:to>
                                    </p:set>
                                    <p:animEffect filter="barn(inVertical)" transition="in">
                                      <p:cBhvr additive="repl">
                                        <p:cTn id="569" dur="300"/>
                                        <p:tgtEl>
                                          <p:spTgt spid="5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96"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597" name="Picture 5" descr=""/>
          <p:cNvPicPr/>
          <p:nvPr/>
        </p:nvPicPr>
        <p:blipFill>
          <a:blip r:embed="rId2"/>
          <a:stretch/>
        </p:blipFill>
        <p:spPr>
          <a:xfrm>
            <a:off x="0" y="0"/>
            <a:ext cx="1521720" cy="1070280"/>
          </a:xfrm>
          <a:prstGeom prst="rect">
            <a:avLst/>
          </a:prstGeom>
          <a:ln>
            <a:noFill/>
          </a:ln>
        </p:spPr>
      </p:pic>
      <p:sp>
        <p:nvSpPr>
          <p:cNvPr id="598"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599" name="CustomShape 3"/>
          <p:cNvSpPr/>
          <p:nvPr/>
        </p:nvSpPr>
        <p:spPr>
          <a:xfrm>
            <a:off x="1210320" y="1346760"/>
            <a:ext cx="10273320" cy="118764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4. Video thực tế:</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203864"/>
              </a:buClr>
              <a:buFont typeface="Wingdings" charset="2"/>
              <a:buChar char=""/>
            </a:pPr>
            <a:r>
              <a:rPr b="1" lang="en-US" sz="2400" spc="-1" strike="noStrike">
                <a:solidFill>
                  <a:srgbClr val="203864"/>
                </a:solidFill>
                <a:latin typeface="Arial"/>
              </a:rPr>
              <a:t>Dataset 1:</a:t>
            </a:r>
            <a:endParaRPr b="0" lang="en-US" sz="2400" spc="-1" strike="noStrike">
              <a:latin typeface="Arial"/>
            </a:endParaRPr>
          </a:p>
        </p:txBody>
      </p:sp>
      <p:sp>
        <p:nvSpPr>
          <p:cNvPr id="600"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41</a:t>
            </a:r>
            <a:endParaRPr b="0" lang="en-US" sz="1800" spc="-1" strike="noStrike">
              <a:latin typeface="Arial"/>
            </a:endParaRPr>
          </a:p>
        </p:txBody>
      </p:sp>
    </p:spTree>
  </p:cSld>
  <p:timing>
    <p:tnLst>
      <p:par>
        <p:cTn id="570" dur="indefinite" restart="never" nodeType="tmRoot">
          <p:childTnLst>
            <p:seq>
              <p:cTn id="571" dur="indefinite" nodeType="mainSeq">
                <p:childTnLst>
                  <p:par>
                    <p:cTn id="572" fill="hold">
                      <p:stCondLst>
                        <p:cond delay="0"/>
                      </p:stCondLst>
                      <p:childTnLst>
                        <p:par>
                          <p:cTn id="573" fill="hold">
                            <p:stCondLst>
                              <p:cond delay="0"/>
                            </p:stCondLst>
                            <p:childTnLst>
                              <p:par>
                                <p:cTn id="574" nodeType="withEffect" fill="hold" presetClass="entr" presetID="10">
                                  <p:stCondLst>
                                    <p:cond delay="0"/>
                                  </p:stCondLst>
                                  <p:childTnLst>
                                    <p:set>
                                      <p:cBhvr>
                                        <p:cTn id="575" dur="1" fill="hold">
                                          <p:stCondLst>
                                            <p:cond delay="0"/>
                                          </p:stCondLst>
                                        </p:cTn>
                                        <p:tgtEl>
                                          <p:spTgt spid="599"/>
                                        </p:tgtEl>
                                        <p:attrNameLst>
                                          <p:attrName>style.visibility</p:attrName>
                                        </p:attrNameLst>
                                      </p:cBhvr>
                                      <p:to>
                                        <p:strVal val="visible"/>
                                      </p:to>
                                    </p:set>
                                    <p:animEffect filter="fade" transition="in">
                                      <p:cBhvr additive="repl">
                                        <p:cTn id="576" dur="300"/>
                                        <p:tgtEl>
                                          <p:spTgt spid="59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01"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02" name="Picture 5" descr=""/>
          <p:cNvPicPr/>
          <p:nvPr/>
        </p:nvPicPr>
        <p:blipFill>
          <a:blip r:embed="rId2"/>
          <a:stretch/>
        </p:blipFill>
        <p:spPr>
          <a:xfrm>
            <a:off x="0" y="0"/>
            <a:ext cx="1521720" cy="1070280"/>
          </a:xfrm>
          <a:prstGeom prst="rect">
            <a:avLst/>
          </a:prstGeom>
          <a:ln>
            <a:noFill/>
          </a:ln>
        </p:spPr>
      </p:pic>
      <p:sp>
        <p:nvSpPr>
          <p:cNvPr id="603"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604" name="CustomShape 3"/>
          <p:cNvSpPr/>
          <p:nvPr/>
        </p:nvSpPr>
        <p:spPr>
          <a:xfrm>
            <a:off x="1210320" y="1346760"/>
            <a:ext cx="10273320" cy="118764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4. Video thực tế:</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203864"/>
              </a:buClr>
              <a:buFont typeface="Wingdings" charset="2"/>
              <a:buChar char=""/>
            </a:pPr>
            <a:r>
              <a:rPr b="1" lang="en-US" sz="2400" spc="-1" strike="noStrike">
                <a:solidFill>
                  <a:srgbClr val="203864"/>
                </a:solidFill>
                <a:latin typeface="Arial"/>
              </a:rPr>
              <a:t>Dataset 2:</a:t>
            </a:r>
            <a:endParaRPr b="0" lang="en-US" sz="2400" spc="-1" strike="noStrike">
              <a:latin typeface="Arial"/>
            </a:endParaRPr>
          </a:p>
        </p:txBody>
      </p:sp>
      <p:sp>
        <p:nvSpPr>
          <p:cNvPr id="605"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42</a:t>
            </a:r>
            <a:endParaRPr b="0" lang="en-US" sz="1800" spc="-1" strike="noStrike">
              <a:latin typeface="Arial"/>
            </a:endParaRPr>
          </a:p>
        </p:txBody>
      </p:sp>
    </p:spTree>
  </p:cSld>
  <p:timing>
    <p:tnLst>
      <p:par>
        <p:cTn id="577" dur="indefinite" restart="never" nodeType="tmRoot">
          <p:childTnLst>
            <p:seq>
              <p:cTn id="578" dur="indefinite" nodeType="mainSeq">
                <p:childTnLst>
                  <p:par>
                    <p:cTn id="579" fill="hold">
                      <p:stCondLst>
                        <p:cond delay="0"/>
                      </p:stCondLst>
                      <p:childTnLst>
                        <p:par>
                          <p:cTn id="580" fill="hold">
                            <p:stCondLst>
                              <p:cond delay="0"/>
                            </p:stCondLst>
                            <p:childTnLst>
                              <p:par>
                                <p:cTn id="581" nodeType="withEffect" fill="hold" presetClass="entr" presetID="10">
                                  <p:stCondLst>
                                    <p:cond delay="0"/>
                                  </p:stCondLst>
                                  <p:childTnLst>
                                    <p:set>
                                      <p:cBhvr>
                                        <p:cTn id="582" dur="1" fill="hold">
                                          <p:stCondLst>
                                            <p:cond delay="0"/>
                                          </p:stCondLst>
                                        </p:cTn>
                                        <p:tgtEl>
                                          <p:spTgt spid="604"/>
                                        </p:tgtEl>
                                        <p:attrNameLst>
                                          <p:attrName>style.visibility</p:attrName>
                                        </p:attrNameLst>
                                      </p:cBhvr>
                                      <p:to>
                                        <p:strVal val="visible"/>
                                      </p:to>
                                    </p:set>
                                    <p:animEffect filter="fade" transition="in">
                                      <p:cBhvr additive="repl">
                                        <p:cTn id="583" dur="300"/>
                                        <p:tgtEl>
                                          <p:spTgt spid="60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06"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07" name="Picture 5" descr=""/>
          <p:cNvPicPr/>
          <p:nvPr/>
        </p:nvPicPr>
        <p:blipFill>
          <a:blip r:embed="rId2"/>
          <a:stretch/>
        </p:blipFill>
        <p:spPr>
          <a:xfrm>
            <a:off x="0" y="0"/>
            <a:ext cx="1521720" cy="1070280"/>
          </a:xfrm>
          <a:prstGeom prst="rect">
            <a:avLst/>
          </a:prstGeom>
          <a:ln>
            <a:noFill/>
          </a:ln>
        </p:spPr>
      </p:pic>
      <p:sp>
        <p:nvSpPr>
          <p:cNvPr id="608"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609" name="CustomShape 3"/>
          <p:cNvSpPr/>
          <p:nvPr/>
        </p:nvSpPr>
        <p:spPr>
          <a:xfrm>
            <a:off x="1210320" y="1346760"/>
            <a:ext cx="10273320" cy="118764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5. Kết quả:</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203864"/>
              </a:buClr>
              <a:buFont typeface="Wingdings" charset="2"/>
              <a:buChar char=""/>
            </a:pPr>
            <a:r>
              <a:rPr b="1" lang="en-US" sz="2400" spc="-1" strike="noStrike">
                <a:solidFill>
                  <a:srgbClr val="203864"/>
                </a:solidFill>
                <a:latin typeface="Arial"/>
              </a:rPr>
              <a:t>Thuật toán Gaussian pyramid decomposition:</a:t>
            </a:r>
            <a:endParaRPr b="0" lang="en-US" sz="2400" spc="-1" strike="noStrike">
              <a:latin typeface="Arial"/>
            </a:endParaRPr>
          </a:p>
        </p:txBody>
      </p:sp>
      <p:pic>
        <p:nvPicPr>
          <p:cNvPr id="610" name="Picture 25" descr=""/>
          <p:cNvPicPr/>
          <p:nvPr/>
        </p:nvPicPr>
        <p:blipFill>
          <a:blip r:embed="rId3"/>
          <a:stretch/>
        </p:blipFill>
        <p:spPr>
          <a:xfrm>
            <a:off x="1210320" y="3132360"/>
            <a:ext cx="2842920" cy="2386080"/>
          </a:xfrm>
          <a:prstGeom prst="rect">
            <a:avLst/>
          </a:prstGeom>
          <a:ln>
            <a:noFill/>
          </a:ln>
        </p:spPr>
      </p:pic>
      <p:pic>
        <p:nvPicPr>
          <p:cNvPr id="611" name="Picture 26" descr=""/>
          <p:cNvPicPr/>
          <p:nvPr/>
        </p:nvPicPr>
        <p:blipFill>
          <a:blip r:embed="rId4"/>
          <a:stretch/>
        </p:blipFill>
        <p:spPr>
          <a:xfrm>
            <a:off x="4756320" y="3120480"/>
            <a:ext cx="3056040" cy="2397960"/>
          </a:xfrm>
          <a:prstGeom prst="rect">
            <a:avLst/>
          </a:prstGeom>
          <a:ln>
            <a:noFill/>
          </a:ln>
        </p:spPr>
      </p:pic>
      <p:pic>
        <p:nvPicPr>
          <p:cNvPr id="612" name="Picture 27" descr=""/>
          <p:cNvPicPr/>
          <p:nvPr/>
        </p:nvPicPr>
        <p:blipFill>
          <a:blip r:embed="rId5"/>
          <a:stretch/>
        </p:blipFill>
        <p:spPr>
          <a:xfrm>
            <a:off x="8515440" y="3120480"/>
            <a:ext cx="2846880" cy="2397960"/>
          </a:xfrm>
          <a:prstGeom prst="rect">
            <a:avLst/>
          </a:prstGeom>
          <a:ln>
            <a:noFill/>
          </a:ln>
        </p:spPr>
      </p:pic>
      <p:sp>
        <p:nvSpPr>
          <p:cNvPr id="613" name="CustomShape 4"/>
          <p:cNvSpPr/>
          <p:nvPr/>
        </p:nvSpPr>
        <p:spPr>
          <a:xfrm>
            <a:off x="2206440" y="5819040"/>
            <a:ext cx="8499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Visual</a:t>
            </a:r>
            <a:endParaRPr b="0" lang="en-US" sz="1800" spc="-1" strike="noStrike">
              <a:latin typeface="Arial"/>
            </a:endParaRPr>
          </a:p>
        </p:txBody>
      </p:sp>
      <p:sp>
        <p:nvSpPr>
          <p:cNvPr id="614" name="CustomShape 5"/>
          <p:cNvSpPr/>
          <p:nvPr/>
        </p:nvSpPr>
        <p:spPr>
          <a:xfrm>
            <a:off x="5831280" y="5819040"/>
            <a:ext cx="10314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Infrared</a:t>
            </a:r>
            <a:endParaRPr b="0" lang="en-US" sz="1800" spc="-1" strike="noStrike">
              <a:latin typeface="Arial"/>
            </a:endParaRPr>
          </a:p>
        </p:txBody>
      </p:sp>
      <p:sp>
        <p:nvSpPr>
          <p:cNvPr id="615" name="CustomShape 6"/>
          <p:cNvSpPr/>
          <p:nvPr/>
        </p:nvSpPr>
        <p:spPr>
          <a:xfrm>
            <a:off x="9511560" y="5819040"/>
            <a:ext cx="85464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Fused</a:t>
            </a:r>
            <a:endParaRPr b="0" lang="en-US" sz="1800" spc="-1" strike="noStrike">
              <a:latin typeface="Arial"/>
            </a:endParaRPr>
          </a:p>
        </p:txBody>
      </p:sp>
      <p:sp>
        <p:nvSpPr>
          <p:cNvPr id="616" name="CustomShape 7"/>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43</a:t>
            </a:r>
            <a:endParaRPr b="0" lang="en-US" sz="1800" spc="-1" strike="noStrike">
              <a:latin typeface="Arial"/>
            </a:endParaRPr>
          </a:p>
        </p:txBody>
      </p:sp>
    </p:spTree>
  </p:cSld>
  <p:timing>
    <p:tnLst>
      <p:par>
        <p:cTn id="584" dur="indefinite" restart="never" nodeType="tmRoot">
          <p:childTnLst>
            <p:seq>
              <p:cTn id="585" dur="indefinite" nodeType="mainSeq">
                <p:childTnLst>
                  <p:par>
                    <p:cTn id="586" fill="hold">
                      <p:stCondLst>
                        <p:cond delay="0"/>
                      </p:stCondLst>
                      <p:childTnLst>
                        <p:par>
                          <p:cTn id="587" fill="hold">
                            <p:stCondLst>
                              <p:cond delay="0"/>
                            </p:stCondLst>
                            <p:childTnLst>
                              <p:par>
                                <p:cTn id="588" nodeType="withEffect" fill="hold" presetClass="entr" presetID="22" presetSubtype="4">
                                  <p:stCondLst>
                                    <p:cond delay="0"/>
                                  </p:stCondLst>
                                  <p:childTnLst>
                                    <p:set>
                                      <p:cBhvr>
                                        <p:cTn id="589" dur="1" fill="hold">
                                          <p:stCondLst>
                                            <p:cond delay="0"/>
                                          </p:stCondLst>
                                        </p:cTn>
                                        <p:tgtEl>
                                          <p:spTgt spid="610"/>
                                        </p:tgtEl>
                                        <p:attrNameLst>
                                          <p:attrName>style.visibility</p:attrName>
                                        </p:attrNameLst>
                                      </p:cBhvr>
                                      <p:to>
                                        <p:strVal val="visible"/>
                                      </p:to>
                                    </p:set>
                                    <p:animEffect filter="wipe(down)" transition="in">
                                      <p:cBhvr additive="repl">
                                        <p:cTn id="590" dur="300"/>
                                        <p:tgtEl>
                                          <p:spTgt spid="610"/>
                                        </p:tgtEl>
                                      </p:cBhvr>
                                    </p:animEffect>
                                  </p:childTnLst>
                                </p:cTn>
                              </p:par>
                              <p:par>
                                <p:cTn id="591" nodeType="withEffect" fill="hold" presetClass="entr" presetID="22" presetSubtype="4">
                                  <p:stCondLst>
                                    <p:cond delay="0"/>
                                  </p:stCondLst>
                                  <p:childTnLst>
                                    <p:set>
                                      <p:cBhvr>
                                        <p:cTn id="592" dur="1" fill="hold">
                                          <p:stCondLst>
                                            <p:cond delay="0"/>
                                          </p:stCondLst>
                                        </p:cTn>
                                        <p:tgtEl>
                                          <p:spTgt spid="611"/>
                                        </p:tgtEl>
                                        <p:attrNameLst>
                                          <p:attrName>style.visibility</p:attrName>
                                        </p:attrNameLst>
                                      </p:cBhvr>
                                      <p:to>
                                        <p:strVal val="visible"/>
                                      </p:to>
                                    </p:set>
                                    <p:animEffect filter="wipe(down)" transition="in">
                                      <p:cBhvr additive="repl">
                                        <p:cTn id="593" dur="300"/>
                                        <p:tgtEl>
                                          <p:spTgt spid="611"/>
                                        </p:tgtEl>
                                      </p:cBhvr>
                                    </p:animEffect>
                                  </p:childTnLst>
                                </p:cTn>
                              </p:par>
                              <p:par>
                                <p:cTn id="594" nodeType="withEffect" fill="hold" presetClass="entr" presetID="22" presetSubtype="4">
                                  <p:stCondLst>
                                    <p:cond delay="0"/>
                                  </p:stCondLst>
                                  <p:childTnLst>
                                    <p:set>
                                      <p:cBhvr>
                                        <p:cTn id="595" dur="1" fill="hold">
                                          <p:stCondLst>
                                            <p:cond delay="0"/>
                                          </p:stCondLst>
                                        </p:cTn>
                                        <p:tgtEl>
                                          <p:spTgt spid="612"/>
                                        </p:tgtEl>
                                        <p:attrNameLst>
                                          <p:attrName>style.visibility</p:attrName>
                                        </p:attrNameLst>
                                      </p:cBhvr>
                                      <p:to>
                                        <p:strVal val="visible"/>
                                      </p:to>
                                    </p:set>
                                    <p:animEffect filter="wipe(down)" transition="in">
                                      <p:cBhvr additive="repl">
                                        <p:cTn id="596" dur="300"/>
                                        <p:tgtEl>
                                          <p:spTgt spid="612"/>
                                        </p:tgtEl>
                                      </p:cBhvr>
                                    </p:animEffect>
                                  </p:childTnLst>
                                </p:cTn>
                              </p:par>
                              <p:par>
                                <p:cTn id="597" nodeType="withEffect" fill="hold" presetClass="entr" presetID="10">
                                  <p:stCondLst>
                                    <p:cond delay="0"/>
                                  </p:stCondLst>
                                  <p:childTnLst>
                                    <p:set>
                                      <p:cBhvr>
                                        <p:cTn id="598" dur="1" fill="hold">
                                          <p:stCondLst>
                                            <p:cond delay="0"/>
                                          </p:stCondLst>
                                        </p:cTn>
                                        <p:tgtEl>
                                          <p:spTgt spid="613"/>
                                        </p:tgtEl>
                                        <p:attrNameLst>
                                          <p:attrName>style.visibility</p:attrName>
                                        </p:attrNameLst>
                                      </p:cBhvr>
                                      <p:to>
                                        <p:strVal val="visible"/>
                                      </p:to>
                                    </p:set>
                                    <p:animEffect filter="fade" transition="in">
                                      <p:cBhvr additive="repl">
                                        <p:cTn id="599" dur="300"/>
                                        <p:tgtEl>
                                          <p:spTgt spid="613"/>
                                        </p:tgtEl>
                                      </p:cBhvr>
                                    </p:animEffect>
                                  </p:childTnLst>
                                </p:cTn>
                              </p:par>
                              <p:par>
                                <p:cTn id="600" nodeType="withEffect" fill="hold" presetClass="entr" presetID="10">
                                  <p:stCondLst>
                                    <p:cond delay="0"/>
                                  </p:stCondLst>
                                  <p:childTnLst>
                                    <p:set>
                                      <p:cBhvr>
                                        <p:cTn id="601" dur="1" fill="hold">
                                          <p:stCondLst>
                                            <p:cond delay="0"/>
                                          </p:stCondLst>
                                        </p:cTn>
                                        <p:tgtEl>
                                          <p:spTgt spid="614"/>
                                        </p:tgtEl>
                                        <p:attrNameLst>
                                          <p:attrName>style.visibility</p:attrName>
                                        </p:attrNameLst>
                                      </p:cBhvr>
                                      <p:to>
                                        <p:strVal val="visible"/>
                                      </p:to>
                                    </p:set>
                                    <p:animEffect filter="fade" transition="in">
                                      <p:cBhvr additive="repl">
                                        <p:cTn id="602" dur="300"/>
                                        <p:tgtEl>
                                          <p:spTgt spid="614"/>
                                        </p:tgtEl>
                                      </p:cBhvr>
                                    </p:animEffect>
                                  </p:childTnLst>
                                </p:cTn>
                              </p:par>
                              <p:par>
                                <p:cTn id="603" nodeType="withEffect" fill="hold" presetClass="entr" presetID="10">
                                  <p:stCondLst>
                                    <p:cond delay="0"/>
                                  </p:stCondLst>
                                  <p:childTnLst>
                                    <p:set>
                                      <p:cBhvr>
                                        <p:cTn id="604" dur="1" fill="hold">
                                          <p:stCondLst>
                                            <p:cond delay="0"/>
                                          </p:stCondLst>
                                        </p:cTn>
                                        <p:tgtEl>
                                          <p:spTgt spid="615"/>
                                        </p:tgtEl>
                                        <p:attrNameLst>
                                          <p:attrName>style.visibility</p:attrName>
                                        </p:attrNameLst>
                                      </p:cBhvr>
                                      <p:to>
                                        <p:strVal val="visible"/>
                                      </p:to>
                                    </p:set>
                                    <p:animEffect filter="fade" transition="in">
                                      <p:cBhvr additive="repl">
                                        <p:cTn id="605" dur="300"/>
                                        <p:tgtEl>
                                          <p:spTgt spid="6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17"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18" name="Picture 5" descr=""/>
          <p:cNvPicPr/>
          <p:nvPr/>
        </p:nvPicPr>
        <p:blipFill>
          <a:blip r:embed="rId2"/>
          <a:stretch/>
        </p:blipFill>
        <p:spPr>
          <a:xfrm>
            <a:off x="0" y="0"/>
            <a:ext cx="1521720" cy="1070280"/>
          </a:xfrm>
          <a:prstGeom prst="rect">
            <a:avLst/>
          </a:prstGeom>
          <a:ln>
            <a:noFill/>
          </a:ln>
        </p:spPr>
      </p:pic>
      <p:sp>
        <p:nvSpPr>
          <p:cNvPr id="619"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620" name="CustomShape 3"/>
          <p:cNvSpPr/>
          <p:nvPr/>
        </p:nvSpPr>
        <p:spPr>
          <a:xfrm>
            <a:off x="1210320" y="1346760"/>
            <a:ext cx="10273320" cy="118764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5. Kết quả:</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203864"/>
              </a:buClr>
              <a:buFont typeface="Wingdings" charset="2"/>
              <a:buChar char=""/>
            </a:pPr>
            <a:r>
              <a:rPr b="1" lang="en-US" sz="2400" spc="-1" strike="noStrike">
                <a:solidFill>
                  <a:srgbClr val="203864"/>
                </a:solidFill>
                <a:latin typeface="Arial"/>
              </a:rPr>
              <a:t>Thuật toán Gaussian pyramid decomposition:</a:t>
            </a:r>
            <a:endParaRPr b="0" lang="en-US" sz="2400" spc="-1" strike="noStrike">
              <a:latin typeface="Arial"/>
            </a:endParaRPr>
          </a:p>
        </p:txBody>
      </p:sp>
      <p:pic>
        <p:nvPicPr>
          <p:cNvPr id="621" name="Picture 28" descr=""/>
          <p:cNvPicPr/>
          <p:nvPr/>
        </p:nvPicPr>
        <p:blipFill>
          <a:blip r:embed="rId3"/>
          <a:stretch/>
        </p:blipFill>
        <p:spPr>
          <a:xfrm>
            <a:off x="1210320" y="2984040"/>
            <a:ext cx="2965320" cy="2397960"/>
          </a:xfrm>
          <a:prstGeom prst="rect">
            <a:avLst/>
          </a:prstGeom>
          <a:ln>
            <a:noFill/>
          </a:ln>
        </p:spPr>
      </p:pic>
      <p:pic>
        <p:nvPicPr>
          <p:cNvPr id="622" name="Picture 29" descr=""/>
          <p:cNvPicPr/>
          <p:nvPr/>
        </p:nvPicPr>
        <p:blipFill>
          <a:blip r:embed="rId4"/>
          <a:stretch/>
        </p:blipFill>
        <p:spPr>
          <a:xfrm>
            <a:off x="4781160" y="2984040"/>
            <a:ext cx="3056040" cy="2409840"/>
          </a:xfrm>
          <a:prstGeom prst="rect">
            <a:avLst/>
          </a:prstGeom>
          <a:ln>
            <a:noFill/>
          </a:ln>
        </p:spPr>
      </p:pic>
      <p:pic>
        <p:nvPicPr>
          <p:cNvPr id="623" name="Picture 30" descr=""/>
          <p:cNvPicPr/>
          <p:nvPr/>
        </p:nvPicPr>
        <p:blipFill>
          <a:blip r:embed="rId5"/>
          <a:stretch/>
        </p:blipFill>
        <p:spPr>
          <a:xfrm>
            <a:off x="8442720" y="2984040"/>
            <a:ext cx="2846880" cy="2397960"/>
          </a:xfrm>
          <a:prstGeom prst="rect">
            <a:avLst/>
          </a:prstGeom>
          <a:ln>
            <a:noFill/>
          </a:ln>
        </p:spPr>
      </p:pic>
      <p:sp>
        <p:nvSpPr>
          <p:cNvPr id="624" name="CustomShape 4"/>
          <p:cNvSpPr/>
          <p:nvPr/>
        </p:nvSpPr>
        <p:spPr>
          <a:xfrm>
            <a:off x="2267640" y="5752800"/>
            <a:ext cx="8499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Visual</a:t>
            </a:r>
            <a:endParaRPr b="0" lang="en-US" sz="1800" spc="-1" strike="noStrike">
              <a:latin typeface="Arial"/>
            </a:endParaRPr>
          </a:p>
        </p:txBody>
      </p:sp>
      <p:sp>
        <p:nvSpPr>
          <p:cNvPr id="625" name="CustomShape 5"/>
          <p:cNvSpPr/>
          <p:nvPr/>
        </p:nvSpPr>
        <p:spPr>
          <a:xfrm>
            <a:off x="5836680" y="5778000"/>
            <a:ext cx="10314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Infrared</a:t>
            </a:r>
            <a:endParaRPr b="0" lang="en-US" sz="1800" spc="-1" strike="noStrike">
              <a:latin typeface="Arial"/>
            </a:endParaRPr>
          </a:p>
        </p:txBody>
      </p:sp>
      <p:sp>
        <p:nvSpPr>
          <p:cNvPr id="626" name="CustomShape 6"/>
          <p:cNvSpPr/>
          <p:nvPr/>
        </p:nvSpPr>
        <p:spPr>
          <a:xfrm>
            <a:off x="9586440" y="5778000"/>
            <a:ext cx="85464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Fused</a:t>
            </a:r>
            <a:endParaRPr b="0" lang="en-US" sz="1800" spc="-1" strike="noStrike">
              <a:latin typeface="Arial"/>
            </a:endParaRPr>
          </a:p>
        </p:txBody>
      </p:sp>
      <p:sp>
        <p:nvSpPr>
          <p:cNvPr id="627" name="CustomShape 7"/>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44</a:t>
            </a:r>
            <a:endParaRPr b="0" lang="en-US" sz="1800" spc="-1" strike="noStrike">
              <a:latin typeface="Arial"/>
            </a:endParaRPr>
          </a:p>
        </p:txBody>
      </p:sp>
    </p:spTree>
  </p:cSld>
  <p:timing>
    <p:tnLst>
      <p:par>
        <p:cTn id="606" dur="indefinite" restart="never" nodeType="tmRoot">
          <p:childTnLst>
            <p:seq>
              <p:cTn id="607" dur="indefinite" nodeType="mainSeq">
                <p:childTnLst>
                  <p:par>
                    <p:cTn id="608" fill="hold">
                      <p:stCondLst>
                        <p:cond delay="0"/>
                      </p:stCondLst>
                      <p:childTnLst>
                        <p:par>
                          <p:cTn id="609" fill="hold">
                            <p:stCondLst>
                              <p:cond delay="0"/>
                            </p:stCondLst>
                            <p:childTnLst>
                              <p:par>
                                <p:cTn id="610" nodeType="withEffect" fill="hold" presetClass="entr" presetID="10">
                                  <p:stCondLst>
                                    <p:cond delay="0"/>
                                  </p:stCondLst>
                                  <p:childTnLst>
                                    <p:set>
                                      <p:cBhvr>
                                        <p:cTn id="611" dur="1" fill="hold">
                                          <p:stCondLst>
                                            <p:cond delay="0"/>
                                          </p:stCondLst>
                                        </p:cTn>
                                        <p:tgtEl>
                                          <p:spTgt spid="624"/>
                                        </p:tgtEl>
                                        <p:attrNameLst>
                                          <p:attrName>style.visibility</p:attrName>
                                        </p:attrNameLst>
                                      </p:cBhvr>
                                      <p:to>
                                        <p:strVal val="visible"/>
                                      </p:to>
                                    </p:set>
                                    <p:animEffect filter="fade" transition="in">
                                      <p:cBhvr additive="repl">
                                        <p:cTn id="612" dur="300"/>
                                        <p:tgtEl>
                                          <p:spTgt spid="624"/>
                                        </p:tgtEl>
                                      </p:cBhvr>
                                    </p:animEffect>
                                  </p:childTnLst>
                                </p:cTn>
                              </p:par>
                              <p:par>
                                <p:cTn id="613" nodeType="withEffect" fill="hold" presetClass="entr" presetID="10">
                                  <p:stCondLst>
                                    <p:cond delay="0"/>
                                  </p:stCondLst>
                                  <p:childTnLst>
                                    <p:set>
                                      <p:cBhvr>
                                        <p:cTn id="614" dur="1" fill="hold">
                                          <p:stCondLst>
                                            <p:cond delay="0"/>
                                          </p:stCondLst>
                                        </p:cTn>
                                        <p:tgtEl>
                                          <p:spTgt spid="625"/>
                                        </p:tgtEl>
                                        <p:attrNameLst>
                                          <p:attrName>style.visibility</p:attrName>
                                        </p:attrNameLst>
                                      </p:cBhvr>
                                      <p:to>
                                        <p:strVal val="visible"/>
                                      </p:to>
                                    </p:set>
                                    <p:animEffect filter="fade" transition="in">
                                      <p:cBhvr additive="repl">
                                        <p:cTn id="615" dur="300"/>
                                        <p:tgtEl>
                                          <p:spTgt spid="625"/>
                                        </p:tgtEl>
                                      </p:cBhvr>
                                    </p:animEffect>
                                  </p:childTnLst>
                                </p:cTn>
                              </p:par>
                              <p:par>
                                <p:cTn id="616" nodeType="withEffect" fill="hold" presetClass="entr" presetID="10">
                                  <p:stCondLst>
                                    <p:cond delay="0"/>
                                  </p:stCondLst>
                                  <p:childTnLst>
                                    <p:set>
                                      <p:cBhvr>
                                        <p:cTn id="617" dur="1" fill="hold">
                                          <p:stCondLst>
                                            <p:cond delay="0"/>
                                          </p:stCondLst>
                                        </p:cTn>
                                        <p:tgtEl>
                                          <p:spTgt spid="626"/>
                                        </p:tgtEl>
                                        <p:attrNameLst>
                                          <p:attrName>style.visibility</p:attrName>
                                        </p:attrNameLst>
                                      </p:cBhvr>
                                      <p:to>
                                        <p:strVal val="visible"/>
                                      </p:to>
                                    </p:set>
                                    <p:animEffect filter="fade" transition="in">
                                      <p:cBhvr additive="repl">
                                        <p:cTn id="618" dur="300"/>
                                        <p:tgtEl>
                                          <p:spTgt spid="626"/>
                                        </p:tgtEl>
                                      </p:cBhvr>
                                    </p:animEffect>
                                  </p:childTnLst>
                                </p:cTn>
                              </p:par>
                              <p:par>
                                <p:cTn id="619" nodeType="withEffect" fill="hold" presetClass="entr" presetID="16" presetSubtype="21">
                                  <p:stCondLst>
                                    <p:cond delay="0"/>
                                  </p:stCondLst>
                                  <p:childTnLst>
                                    <p:set>
                                      <p:cBhvr>
                                        <p:cTn id="620" dur="1" fill="hold">
                                          <p:stCondLst>
                                            <p:cond delay="0"/>
                                          </p:stCondLst>
                                        </p:cTn>
                                        <p:tgtEl>
                                          <p:spTgt spid="621"/>
                                        </p:tgtEl>
                                        <p:attrNameLst>
                                          <p:attrName>style.visibility</p:attrName>
                                        </p:attrNameLst>
                                      </p:cBhvr>
                                      <p:to>
                                        <p:strVal val="visible"/>
                                      </p:to>
                                    </p:set>
                                    <p:animEffect filter="barn(inVertical)" transition="in">
                                      <p:cBhvr additive="repl">
                                        <p:cTn id="621" dur="300"/>
                                        <p:tgtEl>
                                          <p:spTgt spid="621"/>
                                        </p:tgtEl>
                                      </p:cBhvr>
                                    </p:animEffect>
                                  </p:childTnLst>
                                </p:cTn>
                              </p:par>
                              <p:par>
                                <p:cTn id="622" nodeType="withEffect" fill="hold" presetClass="entr" presetID="16" presetSubtype="21">
                                  <p:stCondLst>
                                    <p:cond delay="0"/>
                                  </p:stCondLst>
                                  <p:childTnLst>
                                    <p:set>
                                      <p:cBhvr>
                                        <p:cTn id="623" dur="1" fill="hold">
                                          <p:stCondLst>
                                            <p:cond delay="0"/>
                                          </p:stCondLst>
                                        </p:cTn>
                                        <p:tgtEl>
                                          <p:spTgt spid="622"/>
                                        </p:tgtEl>
                                        <p:attrNameLst>
                                          <p:attrName>style.visibility</p:attrName>
                                        </p:attrNameLst>
                                      </p:cBhvr>
                                      <p:to>
                                        <p:strVal val="visible"/>
                                      </p:to>
                                    </p:set>
                                    <p:animEffect filter="barn(inVertical)" transition="in">
                                      <p:cBhvr additive="repl">
                                        <p:cTn id="624" dur="300"/>
                                        <p:tgtEl>
                                          <p:spTgt spid="622"/>
                                        </p:tgtEl>
                                      </p:cBhvr>
                                    </p:animEffect>
                                  </p:childTnLst>
                                </p:cTn>
                              </p:par>
                              <p:par>
                                <p:cTn id="625" nodeType="withEffect" fill="hold" presetClass="entr" presetID="16" presetSubtype="21">
                                  <p:stCondLst>
                                    <p:cond delay="0"/>
                                  </p:stCondLst>
                                  <p:childTnLst>
                                    <p:set>
                                      <p:cBhvr>
                                        <p:cTn id="626" dur="1" fill="hold">
                                          <p:stCondLst>
                                            <p:cond delay="0"/>
                                          </p:stCondLst>
                                        </p:cTn>
                                        <p:tgtEl>
                                          <p:spTgt spid="623"/>
                                        </p:tgtEl>
                                        <p:attrNameLst>
                                          <p:attrName>style.visibility</p:attrName>
                                        </p:attrNameLst>
                                      </p:cBhvr>
                                      <p:to>
                                        <p:strVal val="visible"/>
                                      </p:to>
                                    </p:set>
                                    <p:animEffect filter="barn(inVertical)" transition="in">
                                      <p:cBhvr additive="repl">
                                        <p:cTn id="627" dur="300"/>
                                        <p:tgtEl>
                                          <p:spTgt spid="6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28"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29" name="Picture 5" descr=""/>
          <p:cNvPicPr/>
          <p:nvPr/>
        </p:nvPicPr>
        <p:blipFill>
          <a:blip r:embed="rId2"/>
          <a:stretch/>
        </p:blipFill>
        <p:spPr>
          <a:xfrm>
            <a:off x="0" y="0"/>
            <a:ext cx="1521720" cy="1070280"/>
          </a:xfrm>
          <a:prstGeom prst="rect">
            <a:avLst/>
          </a:prstGeom>
          <a:ln>
            <a:noFill/>
          </a:ln>
        </p:spPr>
      </p:pic>
      <p:sp>
        <p:nvSpPr>
          <p:cNvPr id="630"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631" name="CustomShape 3"/>
          <p:cNvSpPr/>
          <p:nvPr/>
        </p:nvSpPr>
        <p:spPr>
          <a:xfrm>
            <a:off x="1210320" y="1346760"/>
            <a:ext cx="10273320" cy="118764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5. Kết quả:</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203864"/>
              </a:buClr>
              <a:buFont typeface="Wingdings" charset="2"/>
              <a:buChar char=""/>
            </a:pPr>
            <a:r>
              <a:rPr b="1" lang="en-US" sz="2400" spc="-1" strike="noStrike">
                <a:solidFill>
                  <a:srgbClr val="203864"/>
                </a:solidFill>
                <a:latin typeface="Arial"/>
              </a:rPr>
              <a:t>Thuật toán Gaussian pyramid decomposition:</a:t>
            </a:r>
            <a:endParaRPr b="0" lang="en-US" sz="2400" spc="-1" strike="noStrike">
              <a:latin typeface="Arial"/>
            </a:endParaRPr>
          </a:p>
        </p:txBody>
      </p:sp>
      <p:pic>
        <p:nvPicPr>
          <p:cNvPr id="632" name="Picture 31" descr=""/>
          <p:cNvPicPr/>
          <p:nvPr/>
        </p:nvPicPr>
        <p:blipFill>
          <a:blip r:embed="rId3"/>
          <a:stretch/>
        </p:blipFill>
        <p:spPr>
          <a:xfrm>
            <a:off x="1210320" y="3144960"/>
            <a:ext cx="2965320" cy="2409840"/>
          </a:xfrm>
          <a:prstGeom prst="rect">
            <a:avLst/>
          </a:prstGeom>
          <a:ln>
            <a:noFill/>
          </a:ln>
        </p:spPr>
      </p:pic>
      <p:pic>
        <p:nvPicPr>
          <p:cNvPr id="633" name="Picture 32" descr=""/>
          <p:cNvPicPr/>
          <p:nvPr/>
        </p:nvPicPr>
        <p:blipFill>
          <a:blip r:embed="rId4"/>
          <a:stretch/>
        </p:blipFill>
        <p:spPr>
          <a:xfrm>
            <a:off x="4910760" y="3144960"/>
            <a:ext cx="3056040" cy="2409840"/>
          </a:xfrm>
          <a:prstGeom prst="rect">
            <a:avLst/>
          </a:prstGeom>
          <a:ln>
            <a:noFill/>
          </a:ln>
        </p:spPr>
      </p:pic>
      <p:pic>
        <p:nvPicPr>
          <p:cNvPr id="634" name="Picture 33" descr=""/>
          <p:cNvPicPr/>
          <p:nvPr/>
        </p:nvPicPr>
        <p:blipFill>
          <a:blip r:embed="rId5"/>
          <a:stretch/>
        </p:blipFill>
        <p:spPr>
          <a:xfrm>
            <a:off x="8636040" y="3092760"/>
            <a:ext cx="2846880" cy="2397960"/>
          </a:xfrm>
          <a:prstGeom prst="rect">
            <a:avLst/>
          </a:prstGeom>
          <a:ln>
            <a:noFill/>
          </a:ln>
        </p:spPr>
      </p:pic>
      <p:sp>
        <p:nvSpPr>
          <p:cNvPr id="635" name="CustomShape 4"/>
          <p:cNvSpPr/>
          <p:nvPr/>
        </p:nvSpPr>
        <p:spPr>
          <a:xfrm>
            <a:off x="2267640" y="5819040"/>
            <a:ext cx="8499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Visual</a:t>
            </a:r>
            <a:endParaRPr b="0" lang="en-US" sz="1800" spc="-1" strike="noStrike">
              <a:latin typeface="Arial"/>
            </a:endParaRPr>
          </a:p>
        </p:txBody>
      </p:sp>
      <p:sp>
        <p:nvSpPr>
          <p:cNvPr id="636" name="CustomShape 5"/>
          <p:cNvSpPr/>
          <p:nvPr/>
        </p:nvSpPr>
        <p:spPr>
          <a:xfrm>
            <a:off x="5923080" y="5819040"/>
            <a:ext cx="10314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Infrared</a:t>
            </a:r>
            <a:endParaRPr b="0" lang="en-US" sz="1800" spc="-1" strike="noStrike">
              <a:latin typeface="Arial"/>
            </a:endParaRPr>
          </a:p>
        </p:txBody>
      </p:sp>
      <p:sp>
        <p:nvSpPr>
          <p:cNvPr id="637" name="CustomShape 6"/>
          <p:cNvSpPr/>
          <p:nvPr/>
        </p:nvSpPr>
        <p:spPr>
          <a:xfrm>
            <a:off x="9759240" y="5819040"/>
            <a:ext cx="85464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Fused</a:t>
            </a:r>
            <a:endParaRPr b="0" lang="en-US" sz="1800" spc="-1" strike="noStrike">
              <a:latin typeface="Arial"/>
            </a:endParaRPr>
          </a:p>
        </p:txBody>
      </p:sp>
      <p:sp>
        <p:nvSpPr>
          <p:cNvPr id="638" name="CustomShape 7"/>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45</a:t>
            </a:r>
            <a:endParaRPr b="0" lang="en-US" sz="1800" spc="-1" strike="noStrike">
              <a:latin typeface="Arial"/>
            </a:endParaRPr>
          </a:p>
        </p:txBody>
      </p:sp>
    </p:spTree>
  </p:cSld>
  <p:timing>
    <p:tnLst>
      <p:par>
        <p:cTn id="628" dur="indefinite" restart="never" nodeType="tmRoot">
          <p:childTnLst>
            <p:seq>
              <p:cTn id="629" dur="indefinite" nodeType="mainSeq">
                <p:childTnLst>
                  <p:par>
                    <p:cTn id="630" fill="hold">
                      <p:stCondLst>
                        <p:cond delay="0"/>
                      </p:stCondLst>
                      <p:childTnLst>
                        <p:par>
                          <p:cTn id="631" fill="hold">
                            <p:stCondLst>
                              <p:cond delay="0"/>
                            </p:stCondLst>
                            <p:childTnLst>
                              <p:par>
                                <p:cTn id="632" nodeType="withEffect" fill="hold" presetClass="entr" presetID="10">
                                  <p:stCondLst>
                                    <p:cond delay="0"/>
                                  </p:stCondLst>
                                  <p:childTnLst>
                                    <p:set>
                                      <p:cBhvr>
                                        <p:cTn id="633" dur="1" fill="hold">
                                          <p:stCondLst>
                                            <p:cond delay="0"/>
                                          </p:stCondLst>
                                        </p:cTn>
                                        <p:tgtEl>
                                          <p:spTgt spid="635"/>
                                        </p:tgtEl>
                                        <p:attrNameLst>
                                          <p:attrName>style.visibility</p:attrName>
                                        </p:attrNameLst>
                                      </p:cBhvr>
                                      <p:to>
                                        <p:strVal val="visible"/>
                                      </p:to>
                                    </p:set>
                                    <p:animEffect filter="fade" transition="in">
                                      <p:cBhvr additive="repl">
                                        <p:cTn id="634" dur="300"/>
                                        <p:tgtEl>
                                          <p:spTgt spid="635"/>
                                        </p:tgtEl>
                                      </p:cBhvr>
                                    </p:animEffect>
                                  </p:childTnLst>
                                </p:cTn>
                              </p:par>
                              <p:par>
                                <p:cTn id="635" nodeType="withEffect" fill="hold" presetClass="entr" presetID="10">
                                  <p:stCondLst>
                                    <p:cond delay="0"/>
                                  </p:stCondLst>
                                  <p:childTnLst>
                                    <p:set>
                                      <p:cBhvr>
                                        <p:cTn id="636" dur="1" fill="hold">
                                          <p:stCondLst>
                                            <p:cond delay="0"/>
                                          </p:stCondLst>
                                        </p:cTn>
                                        <p:tgtEl>
                                          <p:spTgt spid="636"/>
                                        </p:tgtEl>
                                        <p:attrNameLst>
                                          <p:attrName>style.visibility</p:attrName>
                                        </p:attrNameLst>
                                      </p:cBhvr>
                                      <p:to>
                                        <p:strVal val="visible"/>
                                      </p:to>
                                    </p:set>
                                    <p:animEffect filter="fade" transition="in">
                                      <p:cBhvr additive="repl">
                                        <p:cTn id="637" dur="300"/>
                                        <p:tgtEl>
                                          <p:spTgt spid="636"/>
                                        </p:tgtEl>
                                      </p:cBhvr>
                                    </p:animEffect>
                                  </p:childTnLst>
                                </p:cTn>
                              </p:par>
                              <p:par>
                                <p:cTn id="638" nodeType="withEffect" fill="hold" presetClass="entr" presetID="10">
                                  <p:stCondLst>
                                    <p:cond delay="0"/>
                                  </p:stCondLst>
                                  <p:childTnLst>
                                    <p:set>
                                      <p:cBhvr>
                                        <p:cTn id="639" dur="1" fill="hold">
                                          <p:stCondLst>
                                            <p:cond delay="0"/>
                                          </p:stCondLst>
                                        </p:cTn>
                                        <p:tgtEl>
                                          <p:spTgt spid="637"/>
                                        </p:tgtEl>
                                        <p:attrNameLst>
                                          <p:attrName>style.visibility</p:attrName>
                                        </p:attrNameLst>
                                      </p:cBhvr>
                                      <p:to>
                                        <p:strVal val="visible"/>
                                      </p:to>
                                    </p:set>
                                    <p:animEffect filter="fade" transition="in">
                                      <p:cBhvr additive="repl">
                                        <p:cTn id="640" dur="300"/>
                                        <p:tgtEl>
                                          <p:spTgt spid="637"/>
                                        </p:tgtEl>
                                      </p:cBhvr>
                                    </p:animEffect>
                                  </p:childTnLst>
                                </p:cTn>
                              </p:par>
                              <p:par>
                                <p:cTn id="641" nodeType="withEffect" fill="hold" presetClass="entr" presetID="21" presetSubtype="1">
                                  <p:stCondLst>
                                    <p:cond delay="0"/>
                                  </p:stCondLst>
                                  <p:childTnLst>
                                    <p:set>
                                      <p:cBhvr>
                                        <p:cTn id="642" dur="1" fill="hold">
                                          <p:stCondLst>
                                            <p:cond delay="0"/>
                                          </p:stCondLst>
                                        </p:cTn>
                                        <p:tgtEl>
                                          <p:spTgt spid="632"/>
                                        </p:tgtEl>
                                        <p:attrNameLst>
                                          <p:attrName>style.visibility</p:attrName>
                                        </p:attrNameLst>
                                      </p:cBhvr>
                                      <p:to>
                                        <p:strVal val="visible"/>
                                      </p:to>
                                    </p:set>
                                    <p:animEffect filter="wheel(1)" transition="in">
                                      <p:cBhvr additive="repl">
                                        <p:cTn id="643" dur="300"/>
                                        <p:tgtEl>
                                          <p:spTgt spid="632"/>
                                        </p:tgtEl>
                                      </p:cBhvr>
                                    </p:animEffect>
                                  </p:childTnLst>
                                </p:cTn>
                              </p:par>
                              <p:par>
                                <p:cTn id="644" nodeType="withEffect" fill="hold" presetClass="entr" presetID="21" presetSubtype="1">
                                  <p:stCondLst>
                                    <p:cond delay="0"/>
                                  </p:stCondLst>
                                  <p:childTnLst>
                                    <p:set>
                                      <p:cBhvr>
                                        <p:cTn id="645" dur="1" fill="hold">
                                          <p:stCondLst>
                                            <p:cond delay="0"/>
                                          </p:stCondLst>
                                        </p:cTn>
                                        <p:tgtEl>
                                          <p:spTgt spid="633"/>
                                        </p:tgtEl>
                                        <p:attrNameLst>
                                          <p:attrName>style.visibility</p:attrName>
                                        </p:attrNameLst>
                                      </p:cBhvr>
                                      <p:to>
                                        <p:strVal val="visible"/>
                                      </p:to>
                                    </p:set>
                                    <p:animEffect filter="wheel(1)" transition="in">
                                      <p:cBhvr additive="repl">
                                        <p:cTn id="646" dur="300"/>
                                        <p:tgtEl>
                                          <p:spTgt spid="633"/>
                                        </p:tgtEl>
                                      </p:cBhvr>
                                    </p:animEffect>
                                  </p:childTnLst>
                                </p:cTn>
                              </p:par>
                              <p:par>
                                <p:cTn id="647" nodeType="withEffect" fill="hold" presetClass="entr" presetID="21" presetSubtype="1">
                                  <p:stCondLst>
                                    <p:cond delay="0"/>
                                  </p:stCondLst>
                                  <p:childTnLst>
                                    <p:set>
                                      <p:cBhvr>
                                        <p:cTn id="648" dur="1" fill="hold">
                                          <p:stCondLst>
                                            <p:cond delay="0"/>
                                          </p:stCondLst>
                                        </p:cTn>
                                        <p:tgtEl>
                                          <p:spTgt spid="634"/>
                                        </p:tgtEl>
                                        <p:attrNameLst>
                                          <p:attrName>style.visibility</p:attrName>
                                        </p:attrNameLst>
                                      </p:cBhvr>
                                      <p:to>
                                        <p:strVal val="visible"/>
                                      </p:to>
                                    </p:set>
                                    <p:animEffect filter="wheel(1)" transition="in">
                                      <p:cBhvr additive="repl">
                                        <p:cTn id="649" dur="300"/>
                                        <p:tgtEl>
                                          <p:spTgt spid="6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39"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40" name="Picture 5" descr=""/>
          <p:cNvPicPr/>
          <p:nvPr/>
        </p:nvPicPr>
        <p:blipFill>
          <a:blip r:embed="rId2"/>
          <a:stretch/>
        </p:blipFill>
        <p:spPr>
          <a:xfrm>
            <a:off x="0" y="0"/>
            <a:ext cx="1521720" cy="1070280"/>
          </a:xfrm>
          <a:prstGeom prst="rect">
            <a:avLst/>
          </a:prstGeom>
          <a:ln>
            <a:noFill/>
          </a:ln>
        </p:spPr>
      </p:pic>
      <p:sp>
        <p:nvSpPr>
          <p:cNvPr id="641"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642" name="CustomShape 3"/>
          <p:cNvSpPr/>
          <p:nvPr/>
        </p:nvSpPr>
        <p:spPr>
          <a:xfrm>
            <a:off x="1210320" y="1346760"/>
            <a:ext cx="10273320" cy="118764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5. Kết quả:</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203864"/>
              </a:buClr>
              <a:buFont typeface="Wingdings" charset="2"/>
              <a:buChar char=""/>
            </a:pPr>
            <a:r>
              <a:rPr b="1" lang="en-US" sz="2400" spc="-1" strike="noStrike">
                <a:solidFill>
                  <a:srgbClr val="203864"/>
                </a:solidFill>
                <a:latin typeface="Arial"/>
              </a:rPr>
              <a:t>Thuật toán LEP filter &amp; Saliency extraction:</a:t>
            </a:r>
            <a:endParaRPr b="0" lang="en-US" sz="2400" spc="-1" strike="noStrike">
              <a:latin typeface="Arial"/>
            </a:endParaRPr>
          </a:p>
        </p:txBody>
      </p:sp>
      <p:pic>
        <p:nvPicPr>
          <p:cNvPr id="643" name="Picture 14" descr=""/>
          <p:cNvPicPr/>
          <p:nvPr/>
        </p:nvPicPr>
        <p:blipFill>
          <a:blip r:embed="rId3"/>
          <a:stretch/>
        </p:blipFill>
        <p:spPr>
          <a:xfrm>
            <a:off x="1062360" y="3120480"/>
            <a:ext cx="3038760" cy="2540520"/>
          </a:xfrm>
          <a:prstGeom prst="rect">
            <a:avLst/>
          </a:prstGeom>
          <a:ln>
            <a:noFill/>
          </a:ln>
        </p:spPr>
      </p:pic>
      <p:pic>
        <p:nvPicPr>
          <p:cNvPr id="644" name="Picture 15" descr=""/>
          <p:cNvPicPr/>
          <p:nvPr/>
        </p:nvPicPr>
        <p:blipFill>
          <a:blip r:embed="rId4"/>
          <a:stretch/>
        </p:blipFill>
        <p:spPr>
          <a:xfrm>
            <a:off x="4779360" y="3120480"/>
            <a:ext cx="3221280" cy="2540520"/>
          </a:xfrm>
          <a:prstGeom prst="rect">
            <a:avLst/>
          </a:prstGeom>
          <a:ln>
            <a:noFill/>
          </a:ln>
        </p:spPr>
      </p:pic>
      <p:pic>
        <p:nvPicPr>
          <p:cNvPr id="645" name="Picture 16" descr=""/>
          <p:cNvPicPr/>
          <p:nvPr/>
        </p:nvPicPr>
        <p:blipFill>
          <a:blip r:embed="rId5"/>
          <a:stretch/>
        </p:blipFill>
        <p:spPr>
          <a:xfrm>
            <a:off x="8665560" y="3120480"/>
            <a:ext cx="3100320" cy="2540520"/>
          </a:xfrm>
          <a:prstGeom prst="rect">
            <a:avLst/>
          </a:prstGeom>
          <a:ln>
            <a:noFill/>
          </a:ln>
        </p:spPr>
      </p:pic>
      <p:sp>
        <p:nvSpPr>
          <p:cNvPr id="646" name="CustomShape 4"/>
          <p:cNvSpPr/>
          <p:nvPr/>
        </p:nvSpPr>
        <p:spPr>
          <a:xfrm>
            <a:off x="2156400" y="5800680"/>
            <a:ext cx="8499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Visual</a:t>
            </a:r>
            <a:endParaRPr b="0" lang="en-US" sz="1800" spc="-1" strike="noStrike">
              <a:latin typeface="Arial"/>
            </a:endParaRPr>
          </a:p>
        </p:txBody>
      </p:sp>
      <p:sp>
        <p:nvSpPr>
          <p:cNvPr id="647" name="CustomShape 5"/>
          <p:cNvSpPr/>
          <p:nvPr/>
        </p:nvSpPr>
        <p:spPr>
          <a:xfrm>
            <a:off x="5874480" y="5819040"/>
            <a:ext cx="10314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Infrared</a:t>
            </a:r>
            <a:endParaRPr b="0" lang="en-US" sz="1800" spc="-1" strike="noStrike">
              <a:latin typeface="Arial"/>
            </a:endParaRPr>
          </a:p>
        </p:txBody>
      </p:sp>
      <p:sp>
        <p:nvSpPr>
          <p:cNvPr id="648" name="CustomShape 6"/>
          <p:cNvSpPr/>
          <p:nvPr/>
        </p:nvSpPr>
        <p:spPr>
          <a:xfrm>
            <a:off x="9788400" y="5837400"/>
            <a:ext cx="85464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Fused</a:t>
            </a:r>
            <a:endParaRPr b="0" lang="en-US" sz="1800" spc="-1" strike="noStrike">
              <a:latin typeface="Arial"/>
            </a:endParaRPr>
          </a:p>
        </p:txBody>
      </p:sp>
      <p:sp>
        <p:nvSpPr>
          <p:cNvPr id="649" name="CustomShape 7"/>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46</a:t>
            </a:r>
            <a:endParaRPr b="0" lang="en-US" sz="1800" spc="-1" strike="noStrike">
              <a:latin typeface="Arial"/>
            </a:endParaRPr>
          </a:p>
        </p:txBody>
      </p:sp>
    </p:spTree>
  </p:cSld>
  <p:timing>
    <p:tnLst>
      <p:par>
        <p:cTn id="650" dur="indefinite" restart="never" nodeType="tmRoot">
          <p:childTnLst>
            <p:seq>
              <p:cTn id="651" dur="indefinite" nodeType="mainSeq">
                <p:childTnLst>
                  <p:par>
                    <p:cTn id="652" fill="hold">
                      <p:stCondLst>
                        <p:cond delay="0"/>
                      </p:stCondLst>
                      <p:childTnLst>
                        <p:par>
                          <p:cTn id="653" fill="hold">
                            <p:stCondLst>
                              <p:cond delay="0"/>
                            </p:stCondLst>
                            <p:childTnLst>
                              <p:par>
                                <p:cTn id="654" nodeType="withEffect" fill="hold" presetClass="entr" presetID="16" presetSubtype="21">
                                  <p:stCondLst>
                                    <p:cond delay="0"/>
                                  </p:stCondLst>
                                  <p:childTnLst>
                                    <p:set>
                                      <p:cBhvr>
                                        <p:cTn id="655" dur="1" fill="hold">
                                          <p:stCondLst>
                                            <p:cond delay="0"/>
                                          </p:stCondLst>
                                        </p:cTn>
                                        <p:tgtEl>
                                          <p:spTgt spid="643"/>
                                        </p:tgtEl>
                                        <p:attrNameLst>
                                          <p:attrName>style.visibility</p:attrName>
                                        </p:attrNameLst>
                                      </p:cBhvr>
                                      <p:to>
                                        <p:strVal val="visible"/>
                                      </p:to>
                                    </p:set>
                                    <p:animEffect filter="barn(inVertical)" transition="in">
                                      <p:cBhvr additive="repl">
                                        <p:cTn id="656" dur="300"/>
                                        <p:tgtEl>
                                          <p:spTgt spid="643"/>
                                        </p:tgtEl>
                                      </p:cBhvr>
                                    </p:animEffect>
                                  </p:childTnLst>
                                </p:cTn>
                              </p:par>
                              <p:par>
                                <p:cTn id="657" nodeType="withEffect" fill="hold" presetClass="entr" presetID="16" presetSubtype="21">
                                  <p:stCondLst>
                                    <p:cond delay="0"/>
                                  </p:stCondLst>
                                  <p:childTnLst>
                                    <p:set>
                                      <p:cBhvr>
                                        <p:cTn id="658" dur="1" fill="hold">
                                          <p:stCondLst>
                                            <p:cond delay="0"/>
                                          </p:stCondLst>
                                        </p:cTn>
                                        <p:tgtEl>
                                          <p:spTgt spid="644"/>
                                        </p:tgtEl>
                                        <p:attrNameLst>
                                          <p:attrName>style.visibility</p:attrName>
                                        </p:attrNameLst>
                                      </p:cBhvr>
                                      <p:to>
                                        <p:strVal val="visible"/>
                                      </p:to>
                                    </p:set>
                                    <p:animEffect filter="barn(inVertical)" transition="in">
                                      <p:cBhvr additive="repl">
                                        <p:cTn id="659" dur="300"/>
                                        <p:tgtEl>
                                          <p:spTgt spid="644"/>
                                        </p:tgtEl>
                                      </p:cBhvr>
                                    </p:animEffect>
                                  </p:childTnLst>
                                </p:cTn>
                              </p:par>
                              <p:par>
                                <p:cTn id="660" nodeType="withEffect" fill="hold" presetClass="entr" presetID="16" presetSubtype="21">
                                  <p:stCondLst>
                                    <p:cond delay="0"/>
                                  </p:stCondLst>
                                  <p:childTnLst>
                                    <p:set>
                                      <p:cBhvr>
                                        <p:cTn id="661" dur="1" fill="hold">
                                          <p:stCondLst>
                                            <p:cond delay="0"/>
                                          </p:stCondLst>
                                        </p:cTn>
                                        <p:tgtEl>
                                          <p:spTgt spid="645"/>
                                        </p:tgtEl>
                                        <p:attrNameLst>
                                          <p:attrName>style.visibility</p:attrName>
                                        </p:attrNameLst>
                                      </p:cBhvr>
                                      <p:to>
                                        <p:strVal val="visible"/>
                                      </p:to>
                                    </p:set>
                                    <p:animEffect filter="barn(inVertical)" transition="in">
                                      <p:cBhvr additive="repl">
                                        <p:cTn id="662" dur="300"/>
                                        <p:tgtEl>
                                          <p:spTgt spid="645"/>
                                        </p:tgtEl>
                                      </p:cBhvr>
                                    </p:animEffect>
                                  </p:childTnLst>
                                </p:cTn>
                              </p:par>
                              <p:par>
                                <p:cTn id="663" nodeType="withEffect" fill="hold" presetClass="entr" presetID="10">
                                  <p:stCondLst>
                                    <p:cond delay="0"/>
                                  </p:stCondLst>
                                  <p:childTnLst>
                                    <p:set>
                                      <p:cBhvr>
                                        <p:cTn id="664" dur="1" fill="hold">
                                          <p:stCondLst>
                                            <p:cond delay="0"/>
                                          </p:stCondLst>
                                        </p:cTn>
                                        <p:tgtEl>
                                          <p:spTgt spid="646"/>
                                        </p:tgtEl>
                                        <p:attrNameLst>
                                          <p:attrName>style.visibility</p:attrName>
                                        </p:attrNameLst>
                                      </p:cBhvr>
                                      <p:to>
                                        <p:strVal val="visible"/>
                                      </p:to>
                                    </p:set>
                                    <p:animEffect filter="fade" transition="in">
                                      <p:cBhvr additive="repl">
                                        <p:cTn id="665" dur="300"/>
                                        <p:tgtEl>
                                          <p:spTgt spid="646"/>
                                        </p:tgtEl>
                                      </p:cBhvr>
                                    </p:animEffect>
                                  </p:childTnLst>
                                </p:cTn>
                              </p:par>
                              <p:par>
                                <p:cTn id="666" nodeType="withEffect" fill="hold" presetClass="entr" presetID="10">
                                  <p:stCondLst>
                                    <p:cond delay="0"/>
                                  </p:stCondLst>
                                  <p:childTnLst>
                                    <p:set>
                                      <p:cBhvr>
                                        <p:cTn id="667" dur="1" fill="hold">
                                          <p:stCondLst>
                                            <p:cond delay="0"/>
                                          </p:stCondLst>
                                        </p:cTn>
                                        <p:tgtEl>
                                          <p:spTgt spid="647"/>
                                        </p:tgtEl>
                                        <p:attrNameLst>
                                          <p:attrName>style.visibility</p:attrName>
                                        </p:attrNameLst>
                                      </p:cBhvr>
                                      <p:to>
                                        <p:strVal val="visible"/>
                                      </p:to>
                                    </p:set>
                                    <p:animEffect filter="fade" transition="in">
                                      <p:cBhvr additive="repl">
                                        <p:cTn id="668" dur="300"/>
                                        <p:tgtEl>
                                          <p:spTgt spid="647"/>
                                        </p:tgtEl>
                                      </p:cBhvr>
                                    </p:animEffect>
                                  </p:childTnLst>
                                </p:cTn>
                              </p:par>
                              <p:par>
                                <p:cTn id="669" nodeType="withEffect" fill="hold" presetClass="entr" presetID="10">
                                  <p:stCondLst>
                                    <p:cond delay="0"/>
                                  </p:stCondLst>
                                  <p:childTnLst>
                                    <p:set>
                                      <p:cBhvr>
                                        <p:cTn id="670" dur="1" fill="hold">
                                          <p:stCondLst>
                                            <p:cond delay="0"/>
                                          </p:stCondLst>
                                        </p:cTn>
                                        <p:tgtEl>
                                          <p:spTgt spid="648"/>
                                        </p:tgtEl>
                                        <p:attrNameLst>
                                          <p:attrName>style.visibility</p:attrName>
                                        </p:attrNameLst>
                                      </p:cBhvr>
                                      <p:to>
                                        <p:strVal val="visible"/>
                                      </p:to>
                                    </p:set>
                                    <p:animEffect filter="fade" transition="in">
                                      <p:cBhvr additive="repl">
                                        <p:cTn id="671" dur="300"/>
                                        <p:tgtEl>
                                          <p:spTgt spid="6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50"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51" name="Picture 5" descr=""/>
          <p:cNvPicPr/>
          <p:nvPr/>
        </p:nvPicPr>
        <p:blipFill>
          <a:blip r:embed="rId2"/>
          <a:stretch/>
        </p:blipFill>
        <p:spPr>
          <a:xfrm>
            <a:off x="0" y="0"/>
            <a:ext cx="1521720" cy="1070280"/>
          </a:xfrm>
          <a:prstGeom prst="rect">
            <a:avLst/>
          </a:prstGeom>
          <a:ln>
            <a:noFill/>
          </a:ln>
        </p:spPr>
      </p:pic>
      <p:sp>
        <p:nvSpPr>
          <p:cNvPr id="652"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653" name="CustomShape 3"/>
          <p:cNvSpPr/>
          <p:nvPr/>
        </p:nvSpPr>
        <p:spPr>
          <a:xfrm>
            <a:off x="1210320" y="1346760"/>
            <a:ext cx="10273320" cy="118764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5. Kết quả:</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203864"/>
              </a:buClr>
              <a:buFont typeface="Wingdings" charset="2"/>
              <a:buChar char=""/>
            </a:pPr>
            <a:r>
              <a:rPr b="1" lang="en-US" sz="2400" spc="-1" strike="noStrike">
                <a:solidFill>
                  <a:srgbClr val="203864"/>
                </a:solidFill>
                <a:latin typeface="Arial"/>
              </a:rPr>
              <a:t>Thuật toán LEP filter &amp; Saliency extraction:</a:t>
            </a:r>
            <a:endParaRPr b="0" lang="en-US" sz="2400" spc="-1" strike="noStrike">
              <a:latin typeface="Arial"/>
            </a:endParaRPr>
          </a:p>
        </p:txBody>
      </p:sp>
      <p:pic>
        <p:nvPicPr>
          <p:cNvPr id="654" name="Picture 17" descr=""/>
          <p:cNvPicPr/>
          <p:nvPr/>
        </p:nvPicPr>
        <p:blipFill>
          <a:blip r:embed="rId3"/>
          <a:stretch/>
        </p:blipFill>
        <p:spPr>
          <a:xfrm>
            <a:off x="1062360" y="3119760"/>
            <a:ext cx="3038760" cy="2541240"/>
          </a:xfrm>
          <a:prstGeom prst="rect">
            <a:avLst/>
          </a:prstGeom>
          <a:ln>
            <a:noFill/>
          </a:ln>
        </p:spPr>
      </p:pic>
      <p:pic>
        <p:nvPicPr>
          <p:cNvPr id="655" name="Picture 18" descr=""/>
          <p:cNvPicPr/>
          <p:nvPr/>
        </p:nvPicPr>
        <p:blipFill>
          <a:blip r:embed="rId4"/>
          <a:stretch/>
        </p:blipFill>
        <p:spPr>
          <a:xfrm>
            <a:off x="4821120" y="3119760"/>
            <a:ext cx="3234960" cy="2541240"/>
          </a:xfrm>
          <a:prstGeom prst="rect">
            <a:avLst/>
          </a:prstGeom>
          <a:ln>
            <a:noFill/>
          </a:ln>
        </p:spPr>
      </p:pic>
      <p:pic>
        <p:nvPicPr>
          <p:cNvPr id="656" name="Picture 19" descr=""/>
          <p:cNvPicPr/>
          <p:nvPr/>
        </p:nvPicPr>
        <p:blipFill>
          <a:blip r:embed="rId5"/>
          <a:stretch/>
        </p:blipFill>
        <p:spPr>
          <a:xfrm>
            <a:off x="8697240" y="3119760"/>
            <a:ext cx="3115080" cy="2541240"/>
          </a:xfrm>
          <a:prstGeom prst="rect">
            <a:avLst/>
          </a:prstGeom>
          <a:ln>
            <a:noFill/>
          </a:ln>
        </p:spPr>
      </p:pic>
      <p:sp>
        <p:nvSpPr>
          <p:cNvPr id="657" name="CustomShape 4"/>
          <p:cNvSpPr/>
          <p:nvPr/>
        </p:nvSpPr>
        <p:spPr>
          <a:xfrm>
            <a:off x="2156400" y="5819040"/>
            <a:ext cx="8499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Visual</a:t>
            </a:r>
            <a:endParaRPr b="0" lang="en-US" sz="1800" spc="-1" strike="noStrike">
              <a:latin typeface="Arial"/>
            </a:endParaRPr>
          </a:p>
        </p:txBody>
      </p:sp>
      <p:sp>
        <p:nvSpPr>
          <p:cNvPr id="658" name="CustomShape 5"/>
          <p:cNvSpPr/>
          <p:nvPr/>
        </p:nvSpPr>
        <p:spPr>
          <a:xfrm>
            <a:off x="5923080" y="5819040"/>
            <a:ext cx="10314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Infrared</a:t>
            </a:r>
            <a:endParaRPr b="0" lang="en-US" sz="1800" spc="-1" strike="noStrike">
              <a:latin typeface="Arial"/>
            </a:endParaRPr>
          </a:p>
        </p:txBody>
      </p:sp>
      <p:sp>
        <p:nvSpPr>
          <p:cNvPr id="659" name="CustomShape 6"/>
          <p:cNvSpPr/>
          <p:nvPr/>
        </p:nvSpPr>
        <p:spPr>
          <a:xfrm>
            <a:off x="9827280" y="5819040"/>
            <a:ext cx="85464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Fused</a:t>
            </a:r>
            <a:endParaRPr b="0" lang="en-US" sz="1800" spc="-1" strike="noStrike">
              <a:latin typeface="Arial"/>
            </a:endParaRPr>
          </a:p>
        </p:txBody>
      </p:sp>
      <p:sp>
        <p:nvSpPr>
          <p:cNvPr id="660" name="CustomShape 7"/>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47</a:t>
            </a:r>
            <a:endParaRPr b="0" lang="en-US" sz="1800" spc="-1" strike="noStrike">
              <a:latin typeface="Arial"/>
            </a:endParaRPr>
          </a:p>
        </p:txBody>
      </p:sp>
    </p:spTree>
  </p:cSld>
  <p:timing>
    <p:tnLst>
      <p:par>
        <p:cTn id="672" dur="indefinite" restart="never" nodeType="tmRoot">
          <p:childTnLst>
            <p:seq>
              <p:cTn id="673" dur="indefinite" nodeType="mainSeq">
                <p:childTnLst>
                  <p:par>
                    <p:cTn id="674" fill="hold">
                      <p:stCondLst>
                        <p:cond delay="0"/>
                      </p:stCondLst>
                      <p:childTnLst>
                        <p:par>
                          <p:cTn id="675" fill="hold">
                            <p:stCondLst>
                              <p:cond delay="0"/>
                            </p:stCondLst>
                            <p:childTnLst>
                              <p:par>
                                <p:cTn id="676" nodeType="withEffect" fill="hold" presetClass="entr" presetID="10">
                                  <p:stCondLst>
                                    <p:cond delay="0"/>
                                  </p:stCondLst>
                                  <p:childTnLst>
                                    <p:set>
                                      <p:cBhvr>
                                        <p:cTn id="677" dur="1" fill="hold">
                                          <p:stCondLst>
                                            <p:cond delay="0"/>
                                          </p:stCondLst>
                                        </p:cTn>
                                        <p:tgtEl>
                                          <p:spTgt spid="657"/>
                                        </p:tgtEl>
                                        <p:attrNameLst>
                                          <p:attrName>style.visibility</p:attrName>
                                        </p:attrNameLst>
                                      </p:cBhvr>
                                      <p:to>
                                        <p:strVal val="visible"/>
                                      </p:to>
                                    </p:set>
                                    <p:animEffect filter="fade" transition="in">
                                      <p:cBhvr additive="repl">
                                        <p:cTn id="678" dur="300"/>
                                        <p:tgtEl>
                                          <p:spTgt spid="657"/>
                                        </p:tgtEl>
                                      </p:cBhvr>
                                    </p:animEffect>
                                  </p:childTnLst>
                                </p:cTn>
                              </p:par>
                              <p:par>
                                <p:cTn id="679" nodeType="withEffect" fill="hold" presetClass="entr" presetID="10">
                                  <p:stCondLst>
                                    <p:cond delay="0"/>
                                  </p:stCondLst>
                                  <p:childTnLst>
                                    <p:set>
                                      <p:cBhvr>
                                        <p:cTn id="680" dur="1" fill="hold">
                                          <p:stCondLst>
                                            <p:cond delay="0"/>
                                          </p:stCondLst>
                                        </p:cTn>
                                        <p:tgtEl>
                                          <p:spTgt spid="658"/>
                                        </p:tgtEl>
                                        <p:attrNameLst>
                                          <p:attrName>style.visibility</p:attrName>
                                        </p:attrNameLst>
                                      </p:cBhvr>
                                      <p:to>
                                        <p:strVal val="visible"/>
                                      </p:to>
                                    </p:set>
                                    <p:animEffect filter="fade" transition="in">
                                      <p:cBhvr additive="repl">
                                        <p:cTn id="681" dur="300"/>
                                        <p:tgtEl>
                                          <p:spTgt spid="658"/>
                                        </p:tgtEl>
                                      </p:cBhvr>
                                    </p:animEffect>
                                  </p:childTnLst>
                                </p:cTn>
                              </p:par>
                              <p:par>
                                <p:cTn id="682" nodeType="withEffect" fill="hold" presetClass="entr" presetID="10">
                                  <p:stCondLst>
                                    <p:cond delay="0"/>
                                  </p:stCondLst>
                                  <p:childTnLst>
                                    <p:set>
                                      <p:cBhvr>
                                        <p:cTn id="683" dur="1" fill="hold">
                                          <p:stCondLst>
                                            <p:cond delay="0"/>
                                          </p:stCondLst>
                                        </p:cTn>
                                        <p:tgtEl>
                                          <p:spTgt spid="659"/>
                                        </p:tgtEl>
                                        <p:attrNameLst>
                                          <p:attrName>style.visibility</p:attrName>
                                        </p:attrNameLst>
                                      </p:cBhvr>
                                      <p:to>
                                        <p:strVal val="visible"/>
                                      </p:to>
                                    </p:set>
                                    <p:animEffect filter="fade" transition="in">
                                      <p:cBhvr additive="repl">
                                        <p:cTn id="684" dur="300"/>
                                        <p:tgtEl>
                                          <p:spTgt spid="659"/>
                                        </p:tgtEl>
                                      </p:cBhvr>
                                    </p:animEffect>
                                  </p:childTnLst>
                                </p:cTn>
                              </p:par>
                              <p:par>
                                <p:cTn id="685" nodeType="withEffect" fill="hold" presetClass="entr" presetID="6" presetSubtype="16">
                                  <p:stCondLst>
                                    <p:cond delay="0"/>
                                  </p:stCondLst>
                                  <p:childTnLst>
                                    <p:set>
                                      <p:cBhvr>
                                        <p:cTn id="686" dur="1" fill="hold">
                                          <p:stCondLst>
                                            <p:cond delay="0"/>
                                          </p:stCondLst>
                                        </p:cTn>
                                        <p:tgtEl>
                                          <p:spTgt spid="654"/>
                                        </p:tgtEl>
                                        <p:attrNameLst>
                                          <p:attrName>style.visibility</p:attrName>
                                        </p:attrNameLst>
                                      </p:cBhvr>
                                      <p:to>
                                        <p:strVal val="visible"/>
                                      </p:to>
                                    </p:set>
                                    <p:animEffect filter="circle(in)" transition="in">
                                      <p:cBhvr additive="repl">
                                        <p:cTn id="687" dur="300"/>
                                        <p:tgtEl>
                                          <p:spTgt spid="654"/>
                                        </p:tgtEl>
                                      </p:cBhvr>
                                    </p:animEffect>
                                  </p:childTnLst>
                                </p:cTn>
                              </p:par>
                              <p:par>
                                <p:cTn id="688" nodeType="withEffect" fill="hold" presetClass="entr" presetID="6" presetSubtype="16">
                                  <p:stCondLst>
                                    <p:cond delay="0"/>
                                  </p:stCondLst>
                                  <p:childTnLst>
                                    <p:set>
                                      <p:cBhvr>
                                        <p:cTn id="689" dur="1" fill="hold">
                                          <p:stCondLst>
                                            <p:cond delay="0"/>
                                          </p:stCondLst>
                                        </p:cTn>
                                        <p:tgtEl>
                                          <p:spTgt spid="655"/>
                                        </p:tgtEl>
                                        <p:attrNameLst>
                                          <p:attrName>style.visibility</p:attrName>
                                        </p:attrNameLst>
                                      </p:cBhvr>
                                      <p:to>
                                        <p:strVal val="visible"/>
                                      </p:to>
                                    </p:set>
                                    <p:animEffect filter="circle(in)" transition="in">
                                      <p:cBhvr additive="repl">
                                        <p:cTn id="690" dur="300"/>
                                        <p:tgtEl>
                                          <p:spTgt spid="655"/>
                                        </p:tgtEl>
                                      </p:cBhvr>
                                    </p:animEffect>
                                  </p:childTnLst>
                                </p:cTn>
                              </p:par>
                              <p:par>
                                <p:cTn id="691" nodeType="withEffect" fill="hold" presetClass="entr" presetID="6" presetSubtype="16">
                                  <p:stCondLst>
                                    <p:cond delay="0"/>
                                  </p:stCondLst>
                                  <p:childTnLst>
                                    <p:set>
                                      <p:cBhvr>
                                        <p:cTn id="692" dur="1" fill="hold">
                                          <p:stCondLst>
                                            <p:cond delay="0"/>
                                          </p:stCondLst>
                                        </p:cTn>
                                        <p:tgtEl>
                                          <p:spTgt spid="656"/>
                                        </p:tgtEl>
                                        <p:attrNameLst>
                                          <p:attrName>style.visibility</p:attrName>
                                        </p:attrNameLst>
                                      </p:cBhvr>
                                      <p:to>
                                        <p:strVal val="visible"/>
                                      </p:to>
                                    </p:set>
                                    <p:animEffect filter="circle(in)" transition="in">
                                      <p:cBhvr additive="repl">
                                        <p:cTn id="693" dur="300"/>
                                        <p:tgtEl>
                                          <p:spTgt spid="6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61"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62" name="Picture 5" descr=""/>
          <p:cNvPicPr/>
          <p:nvPr/>
        </p:nvPicPr>
        <p:blipFill>
          <a:blip r:embed="rId2"/>
          <a:stretch/>
        </p:blipFill>
        <p:spPr>
          <a:xfrm>
            <a:off x="0" y="0"/>
            <a:ext cx="1521720" cy="1070280"/>
          </a:xfrm>
          <a:prstGeom prst="rect">
            <a:avLst/>
          </a:prstGeom>
          <a:ln>
            <a:noFill/>
          </a:ln>
        </p:spPr>
      </p:pic>
      <p:sp>
        <p:nvSpPr>
          <p:cNvPr id="663"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Triển khai và kết quả</a:t>
            </a:r>
            <a:endParaRPr b="0" lang="en-US" sz="3600" spc="-1" strike="noStrike">
              <a:latin typeface="Arial"/>
            </a:endParaRPr>
          </a:p>
        </p:txBody>
      </p:sp>
      <p:sp>
        <p:nvSpPr>
          <p:cNvPr id="664" name="CustomShape 3"/>
          <p:cNvSpPr/>
          <p:nvPr/>
        </p:nvSpPr>
        <p:spPr>
          <a:xfrm>
            <a:off x="1210320" y="1346760"/>
            <a:ext cx="10273320" cy="118764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5. Kết quả:</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203864"/>
              </a:buClr>
              <a:buFont typeface="Wingdings" charset="2"/>
              <a:buChar char=""/>
            </a:pPr>
            <a:r>
              <a:rPr b="1" lang="en-US" sz="2400" spc="-1" strike="noStrike">
                <a:solidFill>
                  <a:srgbClr val="203864"/>
                </a:solidFill>
                <a:latin typeface="Arial"/>
              </a:rPr>
              <a:t>Thuật toán LEP filter &amp; Saliency extraction:</a:t>
            </a:r>
            <a:endParaRPr b="0" lang="en-US" sz="2400" spc="-1" strike="noStrike">
              <a:latin typeface="Arial"/>
            </a:endParaRPr>
          </a:p>
        </p:txBody>
      </p:sp>
      <p:pic>
        <p:nvPicPr>
          <p:cNvPr id="665" name="Picture 20" descr=""/>
          <p:cNvPicPr/>
          <p:nvPr/>
        </p:nvPicPr>
        <p:blipFill>
          <a:blip r:embed="rId3"/>
          <a:stretch/>
        </p:blipFill>
        <p:spPr>
          <a:xfrm>
            <a:off x="1090440" y="3119760"/>
            <a:ext cx="3038760" cy="2541240"/>
          </a:xfrm>
          <a:prstGeom prst="rect">
            <a:avLst/>
          </a:prstGeom>
          <a:ln>
            <a:noFill/>
          </a:ln>
        </p:spPr>
      </p:pic>
      <p:pic>
        <p:nvPicPr>
          <p:cNvPr id="666" name="Picture 21" descr=""/>
          <p:cNvPicPr/>
          <p:nvPr/>
        </p:nvPicPr>
        <p:blipFill>
          <a:blip r:embed="rId4"/>
          <a:stretch/>
        </p:blipFill>
        <p:spPr>
          <a:xfrm>
            <a:off x="4821120" y="3119760"/>
            <a:ext cx="3234960" cy="2541240"/>
          </a:xfrm>
          <a:prstGeom prst="rect">
            <a:avLst/>
          </a:prstGeom>
          <a:ln>
            <a:noFill/>
          </a:ln>
        </p:spPr>
      </p:pic>
      <p:pic>
        <p:nvPicPr>
          <p:cNvPr id="667" name="Picture 22" descr=""/>
          <p:cNvPicPr/>
          <p:nvPr/>
        </p:nvPicPr>
        <p:blipFill>
          <a:blip r:embed="rId5"/>
          <a:stretch/>
        </p:blipFill>
        <p:spPr>
          <a:xfrm>
            <a:off x="8656200" y="3131280"/>
            <a:ext cx="3115080" cy="2529360"/>
          </a:xfrm>
          <a:prstGeom prst="rect">
            <a:avLst/>
          </a:prstGeom>
          <a:ln>
            <a:noFill/>
          </a:ln>
        </p:spPr>
      </p:pic>
      <p:sp>
        <p:nvSpPr>
          <p:cNvPr id="668" name="CustomShape 4"/>
          <p:cNvSpPr/>
          <p:nvPr/>
        </p:nvSpPr>
        <p:spPr>
          <a:xfrm>
            <a:off x="2184480" y="5819040"/>
            <a:ext cx="8499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Visual</a:t>
            </a:r>
            <a:endParaRPr b="0" lang="en-US" sz="1800" spc="-1" strike="noStrike">
              <a:latin typeface="Arial"/>
            </a:endParaRPr>
          </a:p>
        </p:txBody>
      </p:sp>
      <p:sp>
        <p:nvSpPr>
          <p:cNvPr id="669" name="CustomShape 5"/>
          <p:cNvSpPr/>
          <p:nvPr/>
        </p:nvSpPr>
        <p:spPr>
          <a:xfrm>
            <a:off x="5923080" y="5820840"/>
            <a:ext cx="10314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Infrared</a:t>
            </a:r>
            <a:endParaRPr b="0" lang="en-US" sz="1800" spc="-1" strike="noStrike">
              <a:latin typeface="Arial"/>
            </a:endParaRPr>
          </a:p>
        </p:txBody>
      </p:sp>
      <p:sp>
        <p:nvSpPr>
          <p:cNvPr id="670" name="CustomShape 6"/>
          <p:cNvSpPr/>
          <p:nvPr/>
        </p:nvSpPr>
        <p:spPr>
          <a:xfrm>
            <a:off x="9786600" y="5819040"/>
            <a:ext cx="85464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0000"/>
                </a:solidFill>
                <a:latin typeface="Arial"/>
              </a:rPr>
              <a:t>Fused</a:t>
            </a:r>
            <a:endParaRPr b="0" lang="en-US" sz="1800" spc="-1" strike="noStrike">
              <a:latin typeface="Arial"/>
            </a:endParaRPr>
          </a:p>
        </p:txBody>
      </p:sp>
      <p:sp>
        <p:nvSpPr>
          <p:cNvPr id="671" name="CustomShape 7"/>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48</a:t>
            </a:r>
            <a:endParaRPr b="0" lang="en-US" sz="1800" spc="-1" strike="noStrike">
              <a:latin typeface="Arial"/>
            </a:endParaRPr>
          </a:p>
        </p:txBody>
      </p:sp>
    </p:spTree>
  </p:cSld>
  <p:timing>
    <p:tnLst>
      <p:par>
        <p:cTn id="694" dur="indefinite" restart="never" nodeType="tmRoot">
          <p:childTnLst>
            <p:seq>
              <p:cTn id="695" dur="indefinite" nodeType="mainSeq">
                <p:childTnLst>
                  <p:par>
                    <p:cTn id="696" fill="hold">
                      <p:stCondLst>
                        <p:cond delay="0"/>
                      </p:stCondLst>
                      <p:childTnLst>
                        <p:par>
                          <p:cTn id="697" fill="hold">
                            <p:stCondLst>
                              <p:cond delay="0"/>
                            </p:stCondLst>
                            <p:childTnLst>
                              <p:par>
                                <p:cTn id="698" nodeType="withEffect" fill="hold" presetClass="entr" presetID="10">
                                  <p:stCondLst>
                                    <p:cond delay="0"/>
                                  </p:stCondLst>
                                  <p:childTnLst>
                                    <p:set>
                                      <p:cBhvr>
                                        <p:cTn id="699" dur="1" fill="hold">
                                          <p:stCondLst>
                                            <p:cond delay="0"/>
                                          </p:stCondLst>
                                        </p:cTn>
                                        <p:tgtEl>
                                          <p:spTgt spid="668"/>
                                        </p:tgtEl>
                                        <p:attrNameLst>
                                          <p:attrName>style.visibility</p:attrName>
                                        </p:attrNameLst>
                                      </p:cBhvr>
                                      <p:to>
                                        <p:strVal val="visible"/>
                                      </p:to>
                                    </p:set>
                                    <p:animEffect filter="fade" transition="in">
                                      <p:cBhvr additive="repl">
                                        <p:cTn id="700" dur="300"/>
                                        <p:tgtEl>
                                          <p:spTgt spid="668"/>
                                        </p:tgtEl>
                                      </p:cBhvr>
                                    </p:animEffect>
                                  </p:childTnLst>
                                </p:cTn>
                              </p:par>
                              <p:par>
                                <p:cTn id="701" nodeType="withEffect" fill="hold" presetClass="entr" presetID="10">
                                  <p:stCondLst>
                                    <p:cond delay="0"/>
                                  </p:stCondLst>
                                  <p:childTnLst>
                                    <p:set>
                                      <p:cBhvr>
                                        <p:cTn id="702" dur="1" fill="hold">
                                          <p:stCondLst>
                                            <p:cond delay="0"/>
                                          </p:stCondLst>
                                        </p:cTn>
                                        <p:tgtEl>
                                          <p:spTgt spid="669"/>
                                        </p:tgtEl>
                                        <p:attrNameLst>
                                          <p:attrName>style.visibility</p:attrName>
                                        </p:attrNameLst>
                                      </p:cBhvr>
                                      <p:to>
                                        <p:strVal val="visible"/>
                                      </p:to>
                                    </p:set>
                                    <p:animEffect filter="fade" transition="in">
                                      <p:cBhvr additive="repl">
                                        <p:cTn id="703" dur="300"/>
                                        <p:tgtEl>
                                          <p:spTgt spid="669"/>
                                        </p:tgtEl>
                                      </p:cBhvr>
                                    </p:animEffect>
                                  </p:childTnLst>
                                </p:cTn>
                              </p:par>
                              <p:par>
                                <p:cTn id="704" nodeType="withEffect" fill="hold" presetClass="entr" presetID="10">
                                  <p:stCondLst>
                                    <p:cond delay="0"/>
                                  </p:stCondLst>
                                  <p:childTnLst>
                                    <p:set>
                                      <p:cBhvr>
                                        <p:cTn id="705" dur="1" fill="hold">
                                          <p:stCondLst>
                                            <p:cond delay="0"/>
                                          </p:stCondLst>
                                        </p:cTn>
                                        <p:tgtEl>
                                          <p:spTgt spid="670"/>
                                        </p:tgtEl>
                                        <p:attrNameLst>
                                          <p:attrName>style.visibility</p:attrName>
                                        </p:attrNameLst>
                                      </p:cBhvr>
                                      <p:to>
                                        <p:strVal val="visible"/>
                                      </p:to>
                                    </p:set>
                                    <p:animEffect filter="fade" transition="in">
                                      <p:cBhvr additive="repl">
                                        <p:cTn id="706" dur="300"/>
                                        <p:tgtEl>
                                          <p:spTgt spid="670"/>
                                        </p:tgtEl>
                                      </p:cBhvr>
                                    </p:animEffect>
                                  </p:childTnLst>
                                </p:cTn>
                              </p:par>
                              <p:par>
                                <p:cTn id="707" nodeType="withEffect" fill="hold" presetClass="entr" presetID="16" presetSubtype="21">
                                  <p:stCondLst>
                                    <p:cond delay="0"/>
                                  </p:stCondLst>
                                  <p:childTnLst>
                                    <p:set>
                                      <p:cBhvr>
                                        <p:cTn id="708" dur="1" fill="hold">
                                          <p:stCondLst>
                                            <p:cond delay="0"/>
                                          </p:stCondLst>
                                        </p:cTn>
                                        <p:tgtEl>
                                          <p:spTgt spid="665"/>
                                        </p:tgtEl>
                                        <p:attrNameLst>
                                          <p:attrName>style.visibility</p:attrName>
                                        </p:attrNameLst>
                                      </p:cBhvr>
                                      <p:to>
                                        <p:strVal val="visible"/>
                                      </p:to>
                                    </p:set>
                                    <p:animEffect filter="barn(inVertical)" transition="in">
                                      <p:cBhvr additive="repl">
                                        <p:cTn id="709" dur="300"/>
                                        <p:tgtEl>
                                          <p:spTgt spid="665"/>
                                        </p:tgtEl>
                                      </p:cBhvr>
                                    </p:animEffect>
                                  </p:childTnLst>
                                </p:cTn>
                              </p:par>
                              <p:par>
                                <p:cTn id="710" nodeType="withEffect" fill="hold" presetClass="entr" presetID="16" presetSubtype="21">
                                  <p:stCondLst>
                                    <p:cond delay="0"/>
                                  </p:stCondLst>
                                  <p:childTnLst>
                                    <p:set>
                                      <p:cBhvr>
                                        <p:cTn id="711" dur="1" fill="hold">
                                          <p:stCondLst>
                                            <p:cond delay="0"/>
                                          </p:stCondLst>
                                        </p:cTn>
                                        <p:tgtEl>
                                          <p:spTgt spid="666"/>
                                        </p:tgtEl>
                                        <p:attrNameLst>
                                          <p:attrName>style.visibility</p:attrName>
                                        </p:attrNameLst>
                                      </p:cBhvr>
                                      <p:to>
                                        <p:strVal val="visible"/>
                                      </p:to>
                                    </p:set>
                                    <p:animEffect filter="barn(inVertical)" transition="in">
                                      <p:cBhvr additive="repl">
                                        <p:cTn id="712" dur="300"/>
                                        <p:tgtEl>
                                          <p:spTgt spid="666"/>
                                        </p:tgtEl>
                                      </p:cBhvr>
                                    </p:animEffect>
                                  </p:childTnLst>
                                </p:cTn>
                              </p:par>
                              <p:par>
                                <p:cTn id="713" nodeType="withEffect" fill="hold" presetClass="entr" presetID="16" presetSubtype="21">
                                  <p:stCondLst>
                                    <p:cond delay="0"/>
                                  </p:stCondLst>
                                  <p:childTnLst>
                                    <p:set>
                                      <p:cBhvr>
                                        <p:cTn id="714" dur="1" fill="hold">
                                          <p:stCondLst>
                                            <p:cond delay="0"/>
                                          </p:stCondLst>
                                        </p:cTn>
                                        <p:tgtEl>
                                          <p:spTgt spid="667"/>
                                        </p:tgtEl>
                                        <p:attrNameLst>
                                          <p:attrName>style.visibility</p:attrName>
                                        </p:attrNameLst>
                                      </p:cBhvr>
                                      <p:to>
                                        <p:strVal val="visible"/>
                                      </p:to>
                                    </p:set>
                                    <p:animEffect filter="barn(inVertical)" transition="in">
                                      <p:cBhvr additive="repl">
                                        <p:cTn id="715" dur="300"/>
                                        <p:tgtEl>
                                          <p:spTgt spid="6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5"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116" name="Picture 5" descr=""/>
          <p:cNvPicPr/>
          <p:nvPr/>
        </p:nvPicPr>
        <p:blipFill>
          <a:blip r:embed="rId2"/>
          <a:stretch/>
        </p:blipFill>
        <p:spPr>
          <a:xfrm>
            <a:off x="0" y="0"/>
            <a:ext cx="1521720" cy="1070280"/>
          </a:xfrm>
          <a:prstGeom prst="rect">
            <a:avLst/>
          </a:prstGeom>
          <a:ln>
            <a:noFill/>
          </a:ln>
        </p:spPr>
      </p:pic>
      <p:sp>
        <p:nvSpPr>
          <p:cNvPr id="117" name="CustomShape 2"/>
          <p:cNvSpPr/>
          <p:nvPr/>
        </p:nvSpPr>
        <p:spPr>
          <a:xfrm flipH="1" rot="5400000">
            <a:off x="-2016720" y="1404360"/>
            <a:ext cx="4032000" cy="4911480"/>
          </a:xfrm>
          <a:custGeom>
            <a:avLst/>
            <a:gdLst/>
            <a:ahLst/>
            <a:rect l="l" t="t" r="r" b="b"/>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0">
            <a:gsLst>
              <a:gs pos="0">
                <a:schemeClr val="hlink">
                  <a:alpha val="56000"/>
                </a:schemeClr>
              </a:gs>
              <a:gs pos="100000">
                <a:schemeClr val="hlink">
                  <a:gamma val="-1"/>
                  <a:tint val="0"/>
                  <a:invGamma val="-1"/>
                  <a:alpha val="48000"/>
                </a:schemeClr>
              </a:gs>
            </a:gsLst>
            <a:lin ang="10800000"/>
          </a:gradFill>
          <a:ln>
            <a:noFill/>
          </a:ln>
        </p:spPr>
        <p:style>
          <a:lnRef idx="0"/>
          <a:fillRef idx="0"/>
          <a:effectRef idx="0"/>
          <a:fontRef idx="minor"/>
        </p:style>
      </p:sp>
      <p:sp>
        <p:nvSpPr>
          <p:cNvPr id="118" name="CustomShape 3"/>
          <p:cNvSpPr/>
          <p:nvPr/>
        </p:nvSpPr>
        <p:spPr>
          <a:xfrm rot="5400000">
            <a:off x="-2411640" y="877680"/>
            <a:ext cx="4824000" cy="5963760"/>
          </a:xfrm>
          <a:custGeom>
            <a:avLst/>
            <a:gdLst/>
            <a:ahLst/>
            <a:rect l="l" t="t" r="r" b="b"/>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0">
            <a:gsLst>
              <a:gs pos="0">
                <a:schemeClr val="bg2">
                  <a:gamma val="-1"/>
                  <a:tint val="45490"/>
                  <a:invGamma val="-1"/>
                </a:schemeClr>
              </a:gs>
              <a:gs pos="50000">
                <a:schemeClr val="bg2"/>
              </a:gs>
              <a:gs pos="100000">
                <a:schemeClr val="bg2">
                  <a:gamma val="-1"/>
                  <a:tint val="45490"/>
                  <a:invGamma val="-1"/>
                </a:schemeClr>
              </a:gs>
            </a:gsLst>
            <a:lin ang="5400000"/>
          </a:gradFill>
          <a:ln w="9360">
            <a:noFill/>
          </a:ln>
        </p:spPr>
        <p:style>
          <a:lnRef idx="0"/>
          <a:fillRef idx="0"/>
          <a:effectRef idx="0"/>
          <a:fontRef idx="minor"/>
        </p:style>
      </p:sp>
      <p:grpSp>
        <p:nvGrpSpPr>
          <p:cNvPr id="119" name="Group 4"/>
          <p:cNvGrpSpPr/>
          <p:nvPr/>
        </p:nvGrpSpPr>
        <p:grpSpPr>
          <a:xfrm>
            <a:off x="1322280" y="1576080"/>
            <a:ext cx="475920" cy="520200"/>
            <a:chOff x="1322280" y="1576080"/>
            <a:chExt cx="475920" cy="520200"/>
          </a:xfrm>
        </p:grpSpPr>
        <p:sp>
          <p:nvSpPr>
            <p:cNvPr id="120" name="CustomShape 5"/>
            <p:cNvSpPr/>
            <p:nvPr/>
          </p:nvSpPr>
          <p:spPr>
            <a:xfrm>
              <a:off x="1322280" y="1645560"/>
              <a:ext cx="475920" cy="381600"/>
            </a:xfrm>
            <a:prstGeom prst="ellipse">
              <a:avLst/>
            </a:prstGeom>
            <a:gradFill rotWithShape="0">
              <a:gsLst>
                <a:gs pos="0">
                  <a:srgbClr val="767676"/>
                </a:gs>
                <a:gs pos="50000">
                  <a:srgbClr val="ffffff"/>
                </a:gs>
                <a:gs pos="100000">
                  <a:srgbClr val="767676"/>
                </a:gs>
              </a:gsLst>
              <a:lin ang="5400000"/>
            </a:gradFill>
            <a:ln>
              <a:noFill/>
            </a:ln>
          </p:spPr>
          <p:style>
            <a:lnRef idx="0"/>
            <a:fillRef idx="0"/>
            <a:effectRef idx="0"/>
            <a:fontRef idx="minor"/>
          </p:style>
        </p:sp>
        <p:sp>
          <p:nvSpPr>
            <p:cNvPr id="121" name="CustomShape 6"/>
            <p:cNvSpPr/>
            <p:nvPr/>
          </p:nvSpPr>
          <p:spPr>
            <a:xfrm>
              <a:off x="1349280" y="1667160"/>
              <a:ext cx="421200" cy="338040"/>
            </a:xfrm>
            <a:prstGeom prst="ellipse">
              <a:avLst/>
            </a:prstGeom>
            <a:gradFill rotWithShape="0">
              <a:gsLst>
                <a:gs pos="0">
                  <a:srgbClr val="a2a2a2"/>
                </a:gs>
                <a:gs pos="50000">
                  <a:srgbClr val="ffffff"/>
                </a:gs>
                <a:gs pos="100000">
                  <a:srgbClr val="a2a2a2"/>
                </a:gs>
              </a:gsLst>
              <a:lin ang="0"/>
            </a:gradFill>
            <a:ln>
              <a:noFill/>
            </a:ln>
          </p:spPr>
          <p:style>
            <a:lnRef idx="0"/>
            <a:fillRef idx="0"/>
            <a:effectRef idx="0"/>
            <a:fontRef idx="minor"/>
          </p:style>
        </p:sp>
        <p:sp>
          <p:nvSpPr>
            <p:cNvPr id="122" name="CustomShape 7"/>
            <p:cNvSpPr/>
            <p:nvPr/>
          </p:nvSpPr>
          <p:spPr>
            <a:xfrm>
              <a:off x="1374840" y="1576800"/>
              <a:ext cx="259560" cy="518760"/>
            </a:xfrm>
            <a:prstGeom prst="ellipse">
              <a:avLst/>
            </a:prstGeom>
            <a:gradFill rotWithShape="0">
              <a:gsLst>
                <a:gs pos="0">
                  <a:schemeClr val="hlink">
                    <a:gamma val="-1"/>
                    <a:tint val="0"/>
                    <a:invGamma val="-1"/>
                  </a:schemeClr>
                </a:gs>
                <a:gs pos="50000">
                  <a:schemeClr val="hlink"/>
                </a:gs>
                <a:gs pos="100000">
                  <a:schemeClr val="hlink">
                    <a:gamma val="-1"/>
                    <a:tint val="0"/>
                    <a:invGamma val="-1"/>
                  </a:schemeClr>
                </a:gs>
              </a:gsLst>
              <a:lin ang="2700000"/>
            </a:gradFill>
            <a:ln w="38160">
              <a:noFill/>
            </a:ln>
          </p:spPr>
          <p:style>
            <a:lnRef idx="0"/>
            <a:fillRef idx="0"/>
            <a:effectRef idx="0"/>
            <a:fontRef idx="minor"/>
          </p:style>
        </p:sp>
        <p:sp>
          <p:nvSpPr>
            <p:cNvPr id="123" name="CustomShape 8"/>
            <p:cNvSpPr/>
            <p:nvPr/>
          </p:nvSpPr>
          <p:spPr>
            <a:xfrm>
              <a:off x="1374120" y="1576800"/>
              <a:ext cx="259560" cy="518760"/>
            </a:xfrm>
            <a:prstGeom prst="ellipse">
              <a:avLst/>
            </a:prstGeom>
            <a:gradFill rotWithShape="0">
              <a:gsLst>
                <a:gs pos="0">
                  <a:srgbClr val="000000"/>
                </a:gs>
                <a:gs pos="100000">
                  <a:srgbClr val="ffcc00"/>
                </a:gs>
              </a:gsLst>
              <a:lin ang="2700000"/>
            </a:gradFill>
            <a:ln>
              <a:noFill/>
            </a:ln>
          </p:spPr>
          <p:style>
            <a:lnRef idx="0"/>
            <a:fillRef idx="0"/>
            <a:effectRef idx="0"/>
            <a:fontRef idx="minor"/>
          </p:style>
        </p:sp>
        <p:sp>
          <p:nvSpPr>
            <p:cNvPr id="124" name="CustomShape 9"/>
            <p:cNvSpPr/>
            <p:nvPr/>
          </p:nvSpPr>
          <p:spPr>
            <a:xfrm>
              <a:off x="1398240" y="1576080"/>
              <a:ext cx="323280" cy="520200"/>
            </a:xfrm>
            <a:prstGeom prst="ellipse">
              <a:avLst/>
            </a:prstGeom>
            <a:gradFill rotWithShape="0">
              <a:gsLst>
                <a:gs pos="0">
                  <a:schemeClr val="hlink">
                    <a:gamma val="-1"/>
                    <a:shade val="54118"/>
                    <a:invGamma val="-1"/>
                  </a:schemeClr>
                </a:gs>
                <a:gs pos="50000">
                  <a:schemeClr val="hlink"/>
                </a:gs>
                <a:gs pos="100000">
                  <a:schemeClr val="hlink">
                    <a:gamma val="-1"/>
                    <a:shade val="54118"/>
                    <a:invGamma val="-1"/>
                  </a:schemeClr>
                </a:gs>
              </a:gsLst>
              <a:lin ang="18900000"/>
            </a:gradFill>
            <a:ln w="38160">
              <a:noFill/>
            </a:ln>
          </p:spPr>
          <p:style>
            <a:lnRef idx="0"/>
            <a:fillRef idx="0"/>
            <a:effectRef idx="0"/>
            <a:fontRef idx="minor"/>
          </p:style>
        </p:sp>
        <p:sp>
          <p:nvSpPr>
            <p:cNvPr id="125" name="CustomShape 10"/>
            <p:cNvSpPr/>
            <p:nvPr/>
          </p:nvSpPr>
          <p:spPr>
            <a:xfrm>
              <a:off x="1398600" y="1576080"/>
              <a:ext cx="322920" cy="520200"/>
            </a:xfrm>
            <a:prstGeom prst="ellipse">
              <a:avLst/>
            </a:prstGeom>
            <a:solidFill>
              <a:srgbClr val="cccc00"/>
            </a:solidFill>
            <a:ln>
              <a:noFill/>
            </a:ln>
          </p:spPr>
          <p:style>
            <a:lnRef idx="0"/>
            <a:fillRef idx="0"/>
            <a:effectRef idx="0"/>
            <a:fontRef idx="minor"/>
          </p:style>
        </p:sp>
      </p:grpSp>
      <p:grpSp>
        <p:nvGrpSpPr>
          <p:cNvPr id="126" name="Group 11"/>
          <p:cNvGrpSpPr/>
          <p:nvPr/>
        </p:nvGrpSpPr>
        <p:grpSpPr>
          <a:xfrm>
            <a:off x="2393280" y="2629080"/>
            <a:ext cx="475920" cy="520200"/>
            <a:chOff x="2393280" y="2629080"/>
            <a:chExt cx="475920" cy="520200"/>
          </a:xfrm>
        </p:grpSpPr>
        <p:sp>
          <p:nvSpPr>
            <p:cNvPr id="127" name="CustomShape 12"/>
            <p:cNvSpPr/>
            <p:nvPr/>
          </p:nvSpPr>
          <p:spPr>
            <a:xfrm>
              <a:off x="2393280" y="2698560"/>
              <a:ext cx="475920" cy="381600"/>
            </a:xfrm>
            <a:prstGeom prst="ellipse">
              <a:avLst/>
            </a:prstGeom>
            <a:gradFill rotWithShape="0">
              <a:gsLst>
                <a:gs pos="0">
                  <a:srgbClr val="767676"/>
                </a:gs>
                <a:gs pos="50000">
                  <a:srgbClr val="ffffff"/>
                </a:gs>
                <a:gs pos="100000">
                  <a:srgbClr val="767676"/>
                </a:gs>
              </a:gsLst>
              <a:lin ang="5400000"/>
            </a:gradFill>
            <a:ln>
              <a:noFill/>
            </a:ln>
          </p:spPr>
          <p:style>
            <a:lnRef idx="0"/>
            <a:fillRef idx="0"/>
            <a:effectRef idx="0"/>
            <a:fontRef idx="minor"/>
          </p:style>
        </p:sp>
        <p:sp>
          <p:nvSpPr>
            <p:cNvPr id="128" name="CustomShape 13"/>
            <p:cNvSpPr/>
            <p:nvPr/>
          </p:nvSpPr>
          <p:spPr>
            <a:xfrm>
              <a:off x="2420640" y="2720160"/>
              <a:ext cx="421200" cy="338040"/>
            </a:xfrm>
            <a:prstGeom prst="ellipse">
              <a:avLst/>
            </a:prstGeom>
            <a:gradFill rotWithShape="0">
              <a:gsLst>
                <a:gs pos="0">
                  <a:srgbClr val="a2a2a2"/>
                </a:gs>
                <a:gs pos="50000">
                  <a:srgbClr val="ffffff"/>
                </a:gs>
                <a:gs pos="100000">
                  <a:srgbClr val="a2a2a2"/>
                </a:gs>
              </a:gsLst>
              <a:lin ang="0"/>
            </a:gradFill>
            <a:ln>
              <a:noFill/>
            </a:ln>
          </p:spPr>
          <p:style>
            <a:lnRef idx="0"/>
            <a:fillRef idx="0"/>
            <a:effectRef idx="0"/>
            <a:fontRef idx="minor"/>
          </p:style>
        </p:sp>
        <p:sp>
          <p:nvSpPr>
            <p:cNvPr id="129" name="CustomShape 14"/>
            <p:cNvSpPr/>
            <p:nvPr/>
          </p:nvSpPr>
          <p:spPr>
            <a:xfrm>
              <a:off x="2445840" y="2629800"/>
              <a:ext cx="259560" cy="518760"/>
            </a:xfrm>
            <a:prstGeom prst="ellipse">
              <a:avLst/>
            </a:prstGeom>
            <a:gradFill rotWithShape="0">
              <a:gsLst>
                <a:gs pos="0">
                  <a:schemeClr val="hlink">
                    <a:gamma val="-1"/>
                    <a:tint val="0"/>
                    <a:invGamma val="-1"/>
                  </a:schemeClr>
                </a:gs>
                <a:gs pos="50000">
                  <a:schemeClr val="hlink"/>
                </a:gs>
                <a:gs pos="100000">
                  <a:schemeClr val="hlink">
                    <a:gamma val="-1"/>
                    <a:tint val="0"/>
                    <a:invGamma val="-1"/>
                  </a:schemeClr>
                </a:gs>
              </a:gsLst>
              <a:lin ang="2700000"/>
            </a:gradFill>
            <a:ln w="38160">
              <a:noFill/>
            </a:ln>
          </p:spPr>
          <p:style>
            <a:lnRef idx="0"/>
            <a:fillRef idx="0"/>
            <a:effectRef idx="0"/>
            <a:fontRef idx="minor"/>
          </p:style>
        </p:sp>
        <p:sp>
          <p:nvSpPr>
            <p:cNvPr id="130" name="CustomShape 15"/>
            <p:cNvSpPr/>
            <p:nvPr/>
          </p:nvSpPr>
          <p:spPr>
            <a:xfrm>
              <a:off x="2445480" y="2629800"/>
              <a:ext cx="259560" cy="518760"/>
            </a:xfrm>
            <a:prstGeom prst="ellipse">
              <a:avLst/>
            </a:prstGeom>
            <a:gradFill rotWithShape="0">
              <a:gsLst>
                <a:gs pos="0">
                  <a:srgbClr val="000000"/>
                </a:gs>
                <a:gs pos="100000">
                  <a:srgbClr val="48be67"/>
                </a:gs>
              </a:gsLst>
              <a:lin ang="2700000"/>
            </a:gradFill>
            <a:ln>
              <a:noFill/>
            </a:ln>
          </p:spPr>
          <p:style>
            <a:lnRef idx="0"/>
            <a:fillRef idx="0"/>
            <a:effectRef idx="0"/>
            <a:fontRef idx="minor"/>
          </p:style>
        </p:sp>
        <p:sp>
          <p:nvSpPr>
            <p:cNvPr id="131" name="CustomShape 16"/>
            <p:cNvSpPr/>
            <p:nvPr/>
          </p:nvSpPr>
          <p:spPr>
            <a:xfrm>
              <a:off x="2469600" y="2629080"/>
              <a:ext cx="323280" cy="520200"/>
            </a:xfrm>
            <a:prstGeom prst="ellipse">
              <a:avLst/>
            </a:prstGeom>
            <a:gradFill rotWithShape="0">
              <a:gsLst>
                <a:gs pos="0">
                  <a:schemeClr val="hlink">
                    <a:gamma val="-1"/>
                    <a:shade val="54118"/>
                    <a:invGamma val="-1"/>
                  </a:schemeClr>
                </a:gs>
                <a:gs pos="50000">
                  <a:schemeClr val="hlink"/>
                </a:gs>
                <a:gs pos="100000">
                  <a:schemeClr val="hlink">
                    <a:gamma val="-1"/>
                    <a:shade val="54118"/>
                    <a:invGamma val="-1"/>
                  </a:schemeClr>
                </a:gs>
              </a:gsLst>
              <a:lin ang="18900000"/>
            </a:gradFill>
            <a:ln w="38160">
              <a:noFill/>
            </a:ln>
          </p:spPr>
          <p:style>
            <a:lnRef idx="0"/>
            <a:fillRef idx="0"/>
            <a:effectRef idx="0"/>
            <a:fontRef idx="minor"/>
          </p:style>
        </p:sp>
        <p:sp>
          <p:nvSpPr>
            <p:cNvPr id="132" name="CustomShape 17"/>
            <p:cNvSpPr/>
            <p:nvPr/>
          </p:nvSpPr>
          <p:spPr>
            <a:xfrm>
              <a:off x="2469960" y="2629080"/>
              <a:ext cx="322920" cy="520200"/>
            </a:xfrm>
            <a:prstGeom prst="ellipse">
              <a:avLst/>
            </a:prstGeom>
            <a:gradFill rotWithShape="0">
              <a:gsLst>
                <a:gs pos="0">
                  <a:srgbClr val="48be67"/>
                </a:gs>
                <a:gs pos="100000">
                  <a:srgbClr val="235c32"/>
                </a:gs>
              </a:gsLst>
              <a:lin ang="2700000"/>
            </a:gradFill>
            <a:ln>
              <a:noFill/>
            </a:ln>
          </p:spPr>
          <p:style>
            <a:lnRef idx="0"/>
            <a:fillRef idx="0"/>
            <a:effectRef idx="0"/>
            <a:fontRef idx="minor"/>
          </p:style>
        </p:sp>
      </p:grpSp>
      <p:grpSp>
        <p:nvGrpSpPr>
          <p:cNvPr id="133" name="Group 18"/>
          <p:cNvGrpSpPr/>
          <p:nvPr/>
        </p:nvGrpSpPr>
        <p:grpSpPr>
          <a:xfrm>
            <a:off x="2687760" y="3669840"/>
            <a:ext cx="475920" cy="520200"/>
            <a:chOff x="2687760" y="3669840"/>
            <a:chExt cx="475920" cy="520200"/>
          </a:xfrm>
        </p:grpSpPr>
        <p:sp>
          <p:nvSpPr>
            <p:cNvPr id="134" name="CustomShape 19"/>
            <p:cNvSpPr/>
            <p:nvPr/>
          </p:nvSpPr>
          <p:spPr>
            <a:xfrm>
              <a:off x="2687760" y="3739320"/>
              <a:ext cx="475920" cy="381600"/>
            </a:xfrm>
            <a:prstGeom prst="ellipse">
              <a:avLst/>
            </a:prstGeom>
            <a:gradFill rotWithShape="0">
              <a:gsLst>
                <a:gs pos="0">
                  <a:srgbClr val="767676"/>
                </a:gs>
                <a:gs pos="50000">
                  <a:srgbClr val="ffffff"/>
                </a:gs>
                <a:gs pos="100000">
                  <a:srgbClr val="767676"/>
                </a:gs>
              </a:gsLst>
              <a:lin ang="5400000"/>
            </a:gradFill>
            <a:ln>
              <a:noFill/>
            </a:ln>
          </p:spPr>
          <p:style>
            <a:lnRef idx="0"/>
            <a:fillRef idx="0"/>
            <a:effectRef idx="0"/>
            <a:fontRef idx="minor"/>
          </p:style>
        </p:sp>
        <p:sp>
          <p:nvSpPr>
            <p:cNvPr id="135" name="CustomShape 20"/>
            <p:cNvSpPr/>
            <p:nvPr/>
          </p:nvSpPr>
          <p:spPr>
            <a:xfrm>
              <a:off x="2715120" y="3760920"/>
              <a:ext cx="421200" cy="338040"/>
            </a:xfrm>
            <a:prstGeom prst="ellipse">
              <a:avLst/>
            </a:prstGeom>
            <a:gradFill rotWithShape="0">
              <a:gsLst>
                <a:gs pos="0">
                  <a:srgbClr val="a2a2a2"/>
                </a:gs>
                <a:gs pos="50000">
                  <a:srgbClr val="ffffff"/>
                </a:gs>
                <a:gs pos="100000">
                  <a:srgbClr val="a2a2a2"/>
                </a:gs>
              </a:gsLst>
              <a:lin ang="0"/>
            </a:gradFill>
            <a:ln>
              <a:noFill/>
            </a:ln>
          </p:spPr>
          <p:style>
            <a:lnRef idx="0"/>
            <a:fillRef idx="0"/>
            <a:effectRef idx="0"/>
            <a:fontRef idx="minor"/>
          </p:style>
        </p:sp>
        <p:sp>
          <p:nvSpPr>
            <p:cNvPr id="136" name="CustomShape 21"/>
            <p:cNvSpPr/>
            <p:nvPr/>
          </p:nvSpPr>
          <p:spPr>
            <a:xfrm>
              <a:off x="2740320" y="3670560"/>
              <a:ext cx="259560" cy="518760"/>
            </a:xfrm>
            <a:prstGeom prst="ellipse">
              <a:avLst/>
            </a:prstGeom>
            <a:gradFill rotWithShape="0">
              <a:gsLst>
                <a:gs pos="0">
                  <a:schemeClr val="hlink">
                    <a:gamma val="-1"/>
                    <a:tint val="0"/>
                    <a:invGamma val="-1"/>
                  </a:schemeClr>
                </a:gs>
                <a:gs pos="50000">
                  <a:schemeClr val="hlink"/>
                </a:gs>
                <a:gs pos="100000">
                  <a:schemeClr val="hlink">
                    <a:gamma val="-1"/>
                    <a:tint val="0"/>
                    <a:invGamma val="-1"/>
                  </a:schemeClr>
                </a:gs>
              </a:gsLst>
              <a:lin ang="2700000"/>
            </a:gradFill>
            <a:ln w="38160">
              <a:noFill/>
            </a:ln>
          </p:spPr>
          <p:style>
            <a:lnRef idx="0"/>
            <a:fillRef idx="0"/>
            <a:effectRef idx="0"/>
            <a:fontRef idx="minor"/>
          </p:style>
        </p:sp>
        <p:sp>
          <p:nvSpPr>
            <p:cNvPr id="137" name="CustomShape 22"/>
            <p:cNvSpPr/>
            <p:nvPr/>
          </p:nvSpPr>
          <p:spPr>
            <a:xfrm>
              <a:off x="2739600" y="3670560"/>
              <a:ext cx="259560" cy="518760"/>
            </a:xfrm>
            <a:prstGeom prst="ellipse">
              <a:avLst/>
            </a:prstGeom>
            <a:gradFill rotWithShape="0">
              <a:gsLst>
                <a:gs pos="0">
                  <a:srgbClr val="21b3e1"/>
                </a:gs>
                <a:gs pos="100000">
                  <a:srgbClr val="0f5368"/>
                </a:gs>
              </a:gsLst>
              <a:lin ang="5400000"/>
            </a:gradFill>
            <a:ln>
              <a:noFill/>
            </a:ln>
          </p:spPr>
          <p:style>
            <a:lnRef idx="0"/>
            <a:fillRef idx="0"/>
            <a:effectRef idx="0"/>
            <a:fontRef idx="minor"/>
          </p:style>
        </p:sp>
        <p:sp>
          <p:nvSpPr>
            <p:cNvPr id="138" name="CustomShape 23"/>
            <p:cNvSpPr/>
            <p:nvPr/>
          </p:nvSpPr>
          <p:spPr>
            <a:xfrm>
              <a:off x="2764080" y="3669840"/>
              <a:ext cx="323280" cy="520200"/>
            </a:xfrm>
            <a:prstGeom prst="ellipse">
              <a:avLst/>
            </a:prstGeom>
            <a:gradFill rotWithShape="0">
              <a:gsLst>
                <a:gs pos="0">
                  <a:schemeClr val="hlink">
                    <a:gamma val="-1"/>
                    <a:shade val="54118"/>
                    <a:invGamma val="-1"/>
                  </a:schemeClr>
                </a:gs>
                <a:gs pos="50000">
                  <a:schemeClr val="hlink"/>
                </a:gs>
                <a:gs pos="100000">
                  <a:schemeClr val="hlink">
                    <a:gamma val="-1"/>
                    <a:shade val="54118"/>
                    <a:invGamma val="-1"/>
                  </a:schemeClr>
                </a:gs>
              </a:gsLst>
              <a:lin ang="18900000"/>
            </a:gradFill>
            <a:ln w="38160">
              <a:noFill/>
            </a:ln>
          </p:spPr>
          <p:style>
            <a:lnRef idx="0"/>
            <a:fillRef idx="0"/>
            <a:effectRef idx="0"/>
            <a:fontRef idx="minor"/>
          </p:style>
        </p:sp>
        <p:sp>
          <p:nvSpPr>
            <p:cNvPr id="139" name="CustomShape 24"/>
            <p:cNvSpPr/>
            <p:nvPr/>
          </p:nvSpPr>
          <p:spPr>
            <a:xfrm>
              <a:off x="2764080" y="3669840"/>
              <a:ext cx="322920" cy="520200"/>
            </a:xfrm>
            <a:prstGeom prst="ellipse">
              <a:avLst/>
            </a:prstGeom>
            <a:gradFill rotWithShape="0">
              <a:gsLst>
                <a:gs pos="0">
                  <a:srgbClr val="21b3e1"/>
                </a:gs>
                <a:gs pos="100000">
                  <a:srgbClr val="10576d"/>
                </a:gs>
              </a:gsLst>
              <a:lin ang="2700000"/>
            </a:gradFill>
            <a:ln>
              <a:noFill/>
            </a:ln>
          </p:spPr>
          <p:style>
            <a:lnRef idx="0"/>
            <a:fillRef idx="0"/>
            <a:effectRef idx="0"/>
            <a:fontRef idx="minor"/>
          </p:style>
        </p:sp>
      </p:grpSp>
      <p:grpSp>
        <p:nvGrpSpPr>
          <p:cNvPr id="140" name="Group 25"/>
          <p:cNvGrpSpPr/>
          <p:nvPr/>
        </p:nvGrpSpPr>
        <p:grpSpPr>
          <a:xfrm>
            <a:off x="2379600" y="4735440"/>
            <a:ext cx="444240" cy="520200"/>
            <a:chOff x="2379600" y="4735440"/>
            <a:chExt cx="444240" cy="520200"/>
          </a:xfrm>
        </p:grpSpPr>
        <p:sp>
          <p:nvSpPr>
            <p:cNvPr id="141" name="CustomShape 26"/>
            <p:cNvSpPr/>
            <p:nvPr/>
          </p:nvSpPr>
          <p:spPr>
            <a:xfrm>
              <a:off x="2379600" y="4804560"/>
              <a:ext cx="444240" cy="381600"/>
            </a:xfrm>
            <a:prstGeom prst="ellipse">
              <a:avLst/>
            </a:prstGeom>
            <a:gradFill rotWithShape="0">
              <a:gsLst>
                <a:gs pos="0">
                  <a:srgbClr val="767676"/>
                </a:gs>
                <a:gs pos="50000">
                  <a:srgbClr val="ffffff"/>
                </a:gs>
                <a:gs pos="100000">
                  <a:srgbClr val="767676"/>
                </a:gs>
              </a:gsLst>
              <a:lin ang="5400000"/>
            </a:gradFill>
            <a:ln>
              <a:noFill/>
            </a:ln>
          </p:spPr>
          <p:style>
            <a:lnRef idx="0"/>
            <a:fillRef idx="0"/>
            <a:effectRef idx="0"/>
            <a:fontRef idx="minor"/>
          </p:style>
        </p:sp>
        <p:sp>
          <p:nvSpPr>
            <p:cNvPr id="142" name="CustomShape 27"/>
            <p:cNvSpPr/>
            <p:nvPr/>
          </p:nvSpPr>
          <p:spPr>
            <a:xfrm>
              <a:off x="2404800" y="4826160"/>
              <a:ext cx="393120" cy="338040"/>
            </a:xfrm>
            <a:prstGeom prst="ellipse">
              <a:avLst/>
            </a:prstGeom>
            <a:gradFill rotWithShape="0">
              <a:gsLst>
                <a:gs pos="0">
                  <a:srgbClr val="a2a2a2"/>
                </a:gs>
                <a:gs pos="50000">
                  <a:srgbClr val="ffffff"/>
                </a:gs>
                <a:gs pos="100000">
                  <a:srgbClr val="a2a2a2"/>
                </a:gs>
              </a:gsLst>
              <a:lin ang="0"/>
            </a:gradFill>
            <a:ln>
              <a:noFill/>
            </a:ln>
          </p:spPr>
          <p:style>
            <a:lnRef idx="0"/>
            <a:fillRef idx="0"/>
            <a:effectRef idx="0"/>
            <a:fontRef idx="minor"/>
          </p:style>
        </p:sp>
        <p:sp>
          <p:nvSpPr>
            <p:cNvPr id="143" name="CustomShape 28"/>
            <p:cNvSpPr/>
            <p:nvPr/>
          </p:nvSpPr>
          <p:spPr>
            <a:xfrm>
              <a:off x="2428920" y="4736160"/>
              <a:ext cx="259560" cy="518760"/>
            </a:xfrm>
            <a:prstGeom prst="ellipse">
              <a:avLst/>
            </a:prstGeom>
            <a:gradFill rotWithShape="0">
              <a:gsLst>
                <a:gs pos="0">
                  <a:schemeClr val="hlink">
                    <a:gamma val="-1"/>
                    <a:tint val="0"/>
                    <a:invGamma val="-1"/>
                  </a:schemeClr>
                </a:gs>
                <a:gs pos="50000">
                  <a:schemeClr val="hlink"/>
                </a:gs>
                <a:gs pos="100000">
                  <a:schemeClr val="hlink">
                    <a:gamma val="-1"/>
                    <a:tint val="0"/>
                    <a:invGamma val="-1"/>
                  </a:schemeClr>
                </a:gs>
              </a:gsLst>
              <a:lin ang="2700000"/>
            </a:gradFill>
            <a:ln w="38160">
              <a:noFill/>
            </a:ln>
          </p:spPr>
          <p:style>
            <a:lnRef idx="0"/>
            <a:fillRef idx="0"/>
            <a:effectRef idx="0"/>
            <a:fontRef idx="minor"/>
          </p:style>
        </p:sp>
        <p:sp>
          <p:nvSpPr>
            <p:cNvPr id="144" name="CustomShape 29"/>
            <p:cNvSpPr/>
            <p:nvPr/>
          </p:nvSpPr>
          <p:spPr>
            <a:xfrm>
              <a:off x="2428200" y="4736160"/>
              <a:ext cx="259560" cy="518760"/>
            </a:xfrm>
            <a:prstGeom prst="ellipse">
              <a:avLst/>
            </a:prstGeom>
            <a:gradFill rotWithShape="0">
              <a:gsLst>
                <a:gs pos="0">
                  <a:srgbClr val="000000"/>
                </a:gs>
                <a:gs pos="100000">
                  <a:srgbClr val="e35e23"/>
                </a:gs>
              </a:gsLst>
              <a:lin ang="2700000"/>
            </a:gradFill>
            <a:ln>
              <a:noFill/>
            </a:ln>
          </p:spPr>
          <p:style>
            <a:lnRef idx="0"/>
            <a:fillRef idx="0"/>
            <a:effectRef idx="0"/>
            <a:fontRef idx="minor"/>
          </p:style>
        </p:sp>
        <p:sp>
          <p:nvSpPr>
            <p:cNvPr id="145" name="CustomShape 30"/>
            <p:cNvSpPr/>
            <p:nvPr/>
          </p:nvSpPr>
          <p:spPr>
            <a:xfrm>
              <a:off x="2451240" y="4735440"/>
              <a:ext cx="301320" cy="520200"/>
            </a:xfrm>
            <a:prstGeom prst="ellipse">
              <a:avLst/>
            </a:prstGeom>
            <a:gradFill rotWithShape="0">
              <a:gsLst>
                <a:gs pos="0">
                  <a:schemeClr val="hlink">
                    <a:gamma val="-1"/>
                    <a:shade val="54118"/>
                    <a:invGamma val="-1"/>
                  </a:schemeClr>
                </a:gs>
                <a:gs pos="50000">
                  <a:schemeClr val="hlink"/>
                </a:gs>
                <a:gs pos="100000">
                  <a:schemeClr val="hlink">
                    <a:gamma val="-1"/>
                    <a:shade val="54118"/>
                    <a:invGamma val="-1"/>
                  </a:schemeClr>
                </a:gs>
              </a:gsLst>
              <a:lin ang="18900000"/>
            </a:gradFill>
            <a:ln w="38160">
              <a:noFill/>
            </a:ln>
          </p:spPr>
          <p:style>
            <a:lnRef idx="0"/>
            <a:fillRef idx="0"/>
            <a:effectRef idx="0"/>
            <a:fontRef idx="minor"/>
          </p:style>
        </p:sp>
        <p:sp>
          <p:nvSpPr>
            <p:cNvPr id="146" name="CustomShape 31"/>
            <p:cNvSpPr/>
            <p:nvPr/>
          </p:nvSpPr>
          <p:spPr>
            <a:xfrm>
              <a:off x="2450880" y="4735440"/>
              <a:ext cx="301320" cy="520200"/>
            </a:xfrm>
            <a:prstGeom prst="ellipse">
              <a:avLst/>
            </a:prstGeom>
            <a:gradFill rotWithShape="0">
              <a:gsLst>
                <a:gs pos="0">
                  <a:srgbClr val="e35e23"/>
                </a:gs>
                <a:gs pos="100000">
                  <a:srgbClr val="6e2e11"/>
                </a:gs>
              </a:gsLst>
              <a:lin ang="2700000"/>
            </a:gradFill>
            <a:ln>
              <a:noFill/>
            </a:ln>
          </p:spPr>
          <p:style>
            <a:lnRef idx="0"/>
            <a:fillRef idx="0"/>
            <a:effectRef idx="0"/>
            <a:fontRef idx="minor"/>
          </p:style>
        </p:sp>
      </p:grpSp>
      <p:grpSp>
        <p:nvGrpSpPr>
          <p:cNvPr id="147" name="Group 32"/>
          <p:cNvGrpSpPr/>
          <p:nvPr/>
        </p:nvGrpSpPr>
        <p:grpSpPr>
          <a:xfrm>
            <a:off x="1152000" y="5645520"/>
            <a:ext cx="444240" cy="520200"/>
            <a:chOff x="1152000" y="5645520"/>
            <a:chExt cx="444240" cy="520200"/>
          </a:xfrm>
        </p:grpSpPr>
        <p:sp>
          <p:nvSpPr>
            <p:cNvPr id="148" name="CustomShape 33"/>
            <p:cNvSpPr/>
            <p:nvPr/>
          </p:nvSpPr>
          <p:spPr>
            <a:xfrm>
              <a:off x="1152000" y="5714640"/>
              <a:ext cx="444240" cy="381600"/>
            </a:xfrm>
            <a:prstGeom prst="ellipse">
              <a:avLst/>
            </a:prstGeom>
            <a:gradFill rotWithShape="0">
              <a:gsLst>
                <a:gs pos="0">
                  <a:srgbClr val="767676"/>
                </a:gs>
                <a:gs pos="50000">
                  <a:srgbClr val="ffffff"/>
                </a:gs>
                <a:gs pos="100000">
                  <a:srgbClr val="767676"/>
                </a:gs>
              </a:gsLst>
              <a:lin ang="5400000"/>
            </a:gradFill>
            <a:ln>
              <a:noFill/>
            </a:ln>
          </p:spPr>
          <p:style>
            <a:lnRef idx="0"/>
            <a:fillRef idx="0"/>
            <a:effectRef idx="0"/>
            <a:fontRef idx="minor"/>
          </p:style>
        </p:sp>
        <p:sp>
          <p:nvSpPr>
            <p:cNvPr id="149" name="CustomShape 34"/>
            <p:cNvSpPr/>
            <p:nvPr/>
          </p:nvSpPr>
          <p:spPr>
            <a:xfrm>
              <a:off x="1177200" y="5736240"/>
              <a:ext cx="393120" cy="338040"/>
            </a:xfrm>
            <a:prstGeom prst="ellipse">
              <a:avLst/>
            </a:prstGeom>
            <a:gradFill rotWithShape="0">
              <a:gsLst>
                <a:gs pos="0">
                  <a:srgbClr val="a2a2a2"/>
                </a:gs>
                <a:gs pos="50000">
                  <a:srgbClr val="ffffff"/>
                </a:gs>
                <a:gs pos="100000">
                  <a:srgbClr val="a2a2a2"/>
                </a:gs>
              </a:gsLst>
              <a:lin ang="0"/>
            </a:gradFill>
            <a:ln>
              <a:noFill/>
            </a:ln>
          </p:spPr>
          <p:style>
            <a:lnRef idx="0"/>
            <a:fillRef idx="0"/>
            <a:effectRef idx="0"/>
            <a:fontRef idx="minor"/>
          </p:style>
        </p:sp>
        <p:sp>
          <p:nvSpPr>
            <p:cNvPr id="150" name="CustomShape 35"/>
            <p:cNvSpPr/>
            <p:nvPr/>
          </p:nvSpPr>
          <p:spPr>
            <a:xfrm>
              <a:off x="1201320" y="5646240"/>
              <a:ext cx="259560" cy="518760"/>
            </a:xfrm>
            <a:prstGeom prst="ellipse">
              <a:avLst/>
            </a:prstGeom>
            <a:gradFill rotWithShape="0">
              <a:gsLst>
                <a:gs pos="0">
                  <a:schemeClr val="hlink">
                    <a:gamma val="-1"/>
                    <a:tint val="0"/>
                    <a:invGamma val="-1"/>
                  </a:schemeClr>
                </a:gs>
                <a:gs pos="50000">
                  <a:schemeClr val="hlink"/>
                </a:gs>
                <a:gs pos="100000">
                  <a:schemeClr val="hlink">
                    <a:gamma val="-1"/>
                    <a:tint val="0"/>
                    <a:invGamma val="-1"/>
                  </a:schemeClr>
                </a:gs>
              </a:gsLst>
              <a:lin ang="2700000"/>
            </a:gradFill>
            <a:ln w="38160">
              <a:noFill/>
            </a:ln>
          </p:spPr>
          <p:style>
            <a:lnRef idx="0"/>
            <a:fillRef idx="0"/>
            <a:effectRef idx="0"/>
            <a:fontRef idx="minor"/>
          </p:style>
        </p:sp>
        <p:sp>
          <p:nvSpPr>
            <p:cNvPr id="151" name="CustomShape 36"/>
            <p:cNvSpPr/>
            <p:nvPr/>
          </p:nvSpPr>
          <p:spPr>
            <a:xfrm>
              <a:off x="1200240" y="5646240"/>
              <a:ext cx="259560" cy="518760"/>
            </a:xfrm>
            <a:prstGeom prst="ellipse">
              <a:avLst/>
            </a:prstGeom>
            <a:gradFill rotWithShape="0">
              <a:gsLst>
                <a:gs pos="0">
                  <a:srgbClr val="000000"/>
                </a:gs>
                <a:gs pos="100000">
                  <a:srgbClr val="e35e23"/>
                </a:gs>
              </a:gsLst>
              <a:lin ang="2700000"/>
            </a:gradFill>
            <a:ln>
              <a:noFill/>
            </a:ln>
          </p:spPr>
          <p:style>
            <a:lnRef idx="0"/>
            <a:fillRef idx="0"/>
            <a:effectRef idx="0"/>
            <a:fontRef idx="minor"/>
          </p:style>
        </p:sp>
        <p:sp>
          <p:nvSpPr>
            <p:cNvPr id="152" name="CustomShape 37"/>
            <p:cNvSpPr/>
            <p:nvPr/>
          </p:nvSpPr>
          <p:spPr>
            <a:xfrm>
              <a:off x="1223640" y="5645520"/>
              <a:ext cx="301320" cy="520200"/>
            </a:xfrm>
            <a:prstGeom prst="ellipse">
              <a:avLst/>
            </a:prstGeom>
            <a:gradFill rotWithShape="0">
              <a:gsLst>
                <a:gs pos="0">
                  <a:schemeClr val="hlink">
                    <a:gamma val="-1"/>
                    <a:shade val="54118"/>
                    <a:invGamma val="-1"/>
                  </a:schemeClr>
                </a:gs>
                <a:gs pos="50000">
                  <a:schemeClr val="hlink"/>
                </a:gs>
                <a:gs pos="100000">
                  <a:schemeClr val="hlink">
                    <a:gamma val="-1"/>
                    <a:shade val="54118"/>
                    <a:invGamma val="-1"/>
                  </a:schemeClr>
                </a:gs>
              </a:gsLst>
              <a:lin ang="18900000"/>
            </a:gradFill>
            <a:ln w="38160">
              <a:noFill/>
            </a:ln>
          </p:spPr>
          <p:style>
            <a:lnRef idx="0"/>
            <a:fillRef idx="0"/>
            <a:effectRef idx="0"/>
            <a:fontRef idx="minor"/>
          </p:style>
        </p:sp>
        <p:sp>
          <p:nvSpPr>
            <p:cNvPr id="153" name="CustomShape 38"/>
            <p:cNvSpPr/>
            <p:nvPr/>
          </p:nvSpPr>
          <p:spPr>
            <a:xfrm>
              <a:off x="1223280" y="5645520"/>
              <a:ext cx="301320" cy="520200"/>
            </a:xfrm>
            <a:prstGeom prst="ellipse">
              <a:avLst/>
            </a:prstGeom>
            <a:solidFill>
              <a:srgbClr val="990000"/>
            </a:solidFill>
            <a:ln>
              <a:noFill/>
            </a:ln>
          </p:spPr>
          <p:style>
            <a:lnRef idx="0"/>
            <a:fillRef idx="0"/>
            <a:effectRef idx="0"/>
            <a:fontRef idx="minor"/>
          </p:style>
        </p:sp>
      </p:grpSp>
      <p:sp>
        <p:nvSpPr>
          <p:cNvPr id="154" name="CustomShape 39"/>
          <p:cNvSpPr/>
          <p:nvPr/>
        </p:nvSpPr>
        <p:spPr>
          <a:xfrm>
            <a:off x="1647720" y="126720"/>
            <a:ext cx="503712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Nội dung chính</a:t>
            </a:r>
            <a:endParaRPr b="0" lang="en-US" sz="3600" spc="-1" strike="noStrike">
              <a:latin typeface="Arial"/>
            </a:endParaRPr>
          </a:p>
        </p:txBody>
      </p:sp>
      <p:sp>
        <p:nvSpPr>
          <p:cNvPr id="155" name="CustomShape 40"/>
          <p:cNvSpPr/>
          <p:nvPr/>
        </p:nvSpPr>
        <p:spPr>
          <a:xfrm>
            <a:off x="1748880" y="1553760"/>
            <a:ext cx="6533640" cy="515520"/>
          </a:xfrm>
          <a:prstGeom prst="roundRect">
            <a:avLst>
              <a:gd name="adj" fmla="val 50000"/>
            </a:avLst>
          </a:prstGeom>
          <a:noFill/>
          <a:ln w="28440">
            <a:solidFill>
              <a:schemeClr val="bg2"/>
            </a:solidFill>
            <a:round/>
          </a:ln>
        </p:spPr>
        <p:style>
          <a:lnRef idx="0"/>
          <a:fillRef idx="0"/>
          <a:effectRef idx="0"/>
          <a:fontRef idx="minor"/>
        </p:style>
        <p:txBody>
          <a:bodyPr wrap="none" lIns="90000" rIns="90000" tIns="45000" bIns="45000" anchor="ctr"/>
          <a:p>
            <a:pPr>
              <a:lnSpc>
                <a:spcPct val="100000"/>
              </a:lnSpc>
            </a:pPr>
            <a:r>
              <a:rPr b="1" lang="en-US" sz="2400" spc="-1" strike="noStrike">
                <a:solidFill>
                  <a:srgbClr val="163794"/>
                </a:solidFill>
                <a:latin typeface="Arial"/>
                <a:ea typeface="SimSun"/>
              </a:rPr>
              <a:t>Tổng quan đề tài</a:t>
            </a:r>
            <a:endParaRPr b="0" lang="en-US" sz="2400" spc="-1" strike="noStrike">
              <a:latin typeface="Arial"/>
            </a:endParaRPr>
          </a:p>
        </p:txBody>
      </p:sp>
      <p:sp>
        <p:nvSpPr>
          <p:cNvPr id="156" name="CustomShape 41"/>
          <p:cNvSpPr/>
          <p:nvPr/>
        </p:nvSpPr>
        <p:spPr>
          <a:xfrm>
            <a:off x="2816280" y="2647440"/>
            <a:ext cx="8408520" cy="507600"/>
          </a:xfrm>
          <a:prstGeom prst="roundRect">
            <a:avLst>
              <a:gd name="adj" fmla="val 50000"/>
            </a:avLst>
          </a:prstGeom>
          <a:noFill/>
          <a:ln w="28440">
            <a:solidFill>
              <a:schemeClr val="bg2"/>
            </a:solidFill>
            <a:round/>
          </a:ln>
        </p:spPr>
        <p:style>
          <a:lnRef idx="0"/>
          <a:fillRef idx="0"/>
          <a:effectRef idx="0"/>
          <a:fontRef idx="minor"/>
        </p:style>
        <p:txBody>
          <a:bodyPr wrap="none" lIns="90000" rIns="90000" tIns="45000" bIns="45000" anchor="ctr"/>
          <a:p>
            <a:pPr>
              <a:lnSpc>
                <a:spcPct val="100000"/>
              </a:lnSpc>
            </a:pPr>
            <a:r>
              <a:rPr b="1" lang="en-US" sz="2400" spc="-1" strike="noStrike">
                <a:solidFill>
                  <a:srgbClr val="163794"/>
                </a:solidFill>
                <a:latin typeface="Arial"/>
                <a:ea typeface="SimSun"/>
              </a:rPr>
              <a:t>Phương hướng và thuật toán</a:t>
            </a:r>
            <a:endParaRPr b="0" lang="en-US" sz="2400" spc="-1" strike="noStrike">
              <a:latin typeface="Arial"/>
            </a:endParaRPr>
          </a:p>
        </p:txBody>
      </p:sp>
      <p:sp>
        <p:nvSpPr>
          <p:cNvPr id="157" name="CustomShape 42"/>
          <p:cNvSpPr/>
          <p:nvPr/>
        </p:nvSpPr>
        <p:spPr>
          <a:xfrm>
            <a:off x="3129480" y="3693600"/>
            <a:ext cx="8152920" cy="507600"/>
          </a:xfrm>
          <a:prstGeom prst="roundRect">
            <a:avLst>
              <a:gd name="adj" fmla="val 50000"/>
            </a:avLst>
          </a:prstGeom>
          <a:noFill/>
          <a:ln w="28440">
            <a:solidFill>
              <a:schemeClr val="bg2"/>
            </a:solidFill>
            <a:round/>
          </a:ln>
        </p:spPr>
        <p:style>
          <a:lnRef idx="0"/>
          <a:fillRef idx="0"/>
          <a:effectRef idx="0"/>
          <a:fontRef idx="minor"/>
        </p:style>
        <p:txBody>
          <a:bodyPr wrap="none" lIns="90000" rIns="90000" tIns="45000" bIns="45000" anchor="ctr"/>
          <a:p>
            <a:pPr>
              <a:lnSpc>
                <a:spcPct val="100000"/>
              </a:lnSpc>
            </a:pPr>
            <a:r>
              <a:rPr b="1" lang="en-US" sz="2400" spc="-1" strike="noStrike">
                <a:solidFill>
                  <a:srgbClr val="163794"/>
                </a:solidFill>
                <a:latin typeface="Arial"/>
                <a:ea typeface="SimSun"/>
              </a:rPr>
              <a:t>Triển khai và kết quả</a:t>
            </a:r>
            <a:endParaRPr b="0" lang="en-US" sz="2400" spc="-1" strike="noStrike">
              <a:latin typeface="Arial"/>
            </a:endParaRPr>
          </a:p>
        </p:txBody>
      </p:sp>
      <p:sp>
        <p:nvSpPr>
          <p:cNvPr id="158" name="CustomShape 43"/>
          <p:cNvSpPr/>
          <p:nvPr/>
        </p:nvSpPr>
        <p:spPr>
          <a:xfrm>
            <a:off x="2787480" y="4719600"/>
            <a:ext cx="8303760" cy="507600"/>
          </a:xfrm>
          <a:prstGeom prst="roundRect">
            <a:avLst>
              <a:gd name="adj" fmla="val 50000"/>
            </a:avLst>
          </a:prstGeom>
          <a:noFill/>
          <a:ln w="28440">
            <a:solidFill>
              <a:schemeClr val="bg2"/>
            </a:solidFill>
            <a:round/>
          </a:ln>
        </p:spPr>
        <p:style>
          <a:lnRef idx="0"/>
          <a:fillRef idx="0"/>
          <a:effectRef idx="0"/>
          <a:fontRef idx="minor"/>
        </p:style>
        <p:txBody>
          <a:bodyPr wrap="none" lIns="90000" rIns="90000" tIns="45000" bIns="45000" anchor="ctr"/>
          <a:p>
            <a:pPr>
              <a:lnSpc>
                <a:spcPct val="100000"/>
              </a:lnSpc>
            </a:pPr>
            <a:r>
              <a:rPr b="1" lang="en-US" sz="2400" spc="-1" strike="noStrike">
                <a:solidFill>
                  <a:srgbClr val="163794"/>
                </a:solidFill>
                <a:latin typeface="Arial"/>
                <a:ea typeface="SimSun"/>
              </a:rPr>
              <a:t>Đánh giá và so sánh</a:t>
            </a:r>
            <a:endParaRPr b="0" lang="en-US" sz="2400" spc="-1" strike="noStrike">
              <a:latin typeface="Arial"/>
            </a:endParaRPr>
          </a:p>
        </p:txBody>
      </p:sp>
      <p:sp>
        <p:nvSpPr>
          <p:cNvPr id="159" name="CustomShape 44"/>
          <p:cNvSpPr/>
          <p:nvPr/>
        </p:nvSpPr>
        <p:spPr>
          <a:xfrm>
            <a:off x="1570680" y="5661360"/>
            <a:ext cx="6211440" cy="507600"/>
          </a:xfrm>
          <a:prstGeom prst="roundRect">
            <a:avLst>
              <a:gd name="adj" fmla="val 50000"/>
            </a:avLst>
          </a:prstGeom>
          <a:noFill/>
          <a:ln w="28440">
            <a:solidFill>
              <a:schemeClr val="bg2"/>
            </a:solidFill>
            <a:round/>
          </a:ln>
        </p:spPr>
        <p:style>
          <a:lnRef idx="0"/>
          <a:fillRef idx="0"/>
          <a:effectRef idx="0"/>
          <a:fontRef idx="minor"/>
        </p:style>
        <p:txBody>
          <a:bodyPr wrap="none" lIns="90000" rIns="90000" tIns="45000" bIns="45000" anchor="ctr"/>
          <a:p>
            <a:pPr>
              <a:lnSpc>
                <a:spcPct val="100000"/>
              </a:lnSpc>
            </a:pPr>
            <a:r>
              <a:rPr b="1" lang="en-US" sz="2400" spc="-1" strike="noStrike">
                <a:solidFill>
                  <a:srgbClr val="163794"/>
                </a:solidFill>
                <a:latin typeface="Arial"/>
                <a:ea typeface="SimSun"/>
              </a:rPr>
              <a:t>Kết luận và hướng phát triển</a:t>
            </a:r>
            <a:endParaRPr b="0" lang="en-US" sz="2400" spc="-1" strike="noStrike">
              <a:latin typeface="Arial"/>
            </a:endParaRPr>
          </a:p>
        </p:txBody>
      </p:sp>
      <p:sp>
        <p:nvSpPr>
          <p:cNvPr id="160" name="CustomShape 4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04</a:t>
            </a:r>
            <a:endParaRPr b="0" lang="en-US" sz="1800" spc="-1" strike="noStrike">
              <a:latin typeface="Arial"/>
            </a:endParaRPr>
          </a:p>
        </p:txBody>
      </p:sp>
    </p:spTree>
  </p:cSld>
  <p:timing>
    <p:tnLst>
      <p:par>
        <p:cTn id="94" dur="indefinite" restart="never" nodeType="tmRoot">
          <p:childTnLst>
            <p:seq>
              <p:cTn id="95" dur="indefinite" nodeType="mainSeq">
                <p:childTnLst>
                  <p:par>
                    <p:cTn id="96" fill="hold">
                      <p:stCondLst>
                        <p:cond delay="0"/>
                      </p:stCondLst>
                      <p:childTnLst>
                        <p:par>
                          <p:cTn id="97" fill="hold">
                            <p:stCondLst>
                              <p:cond delay="0"/>
                            </p:stCondLst>
                            <p:childTnLst>
                              <p:par>
                                <p:cTn id="98" nodeType="withEffect" fill="hold" presetClass="entr" presetID="10">
                                  <p:stCondLst>
                                    <p:cond delay="0"/>
                                  </p:stCondLst>
                                  <p:childTnLst>
                                    <p:set>
                                      <p:cBhvr>
                                        <p:cTn id="99" dur="1" fill="hold">
                                          <p:stCondLst>
                                            <p:cond delay="0"/>
                                          </p:stCondLst>
                                        </p:cTn>
                                        <p:tgtEl>
                                          <p:spTgt spid="155"/>
                                        </p:tgtEl>
                                        <p:attrNameLst>
                                          <p:attrName>style.visibility</p:attrName>
                                        </p:attrNameLst>
                                      </p:cBhvr>
                                      <p:to>
                                        <p:strVal val="visible"/>
                                      </p:to>
                                    </p:set>
                                    <p:animEffect filter="fade" transition="in">
                                      <p:cBhvr additive="repl">
                                        <p:cTn id="100" dur="500"/>
                                        <p:tgtEl>
                                          <p:spTgt spid="155"/>
                                        </p:tgtEl>
                                      </p:cBhvr>
                                    </p:animEffec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0">
                                  <p:stCondLst>
                                    <p:cond delay="0"/>
                                  </p:stCondLst>
                                  <p:childTnLst>
                                    <p:set>
                                      <p:cBhvr>
                                        <p:cTn id="104" dur="1" fill="hold">
                                          <p:stCondLst>
                                            <p:cond delay="0"/>
                                          </p:stCondLst>
                                        </p:cTn>
                                        <p:tgtEl>
                                          <p:spTgt spid="156"/>
                                        </p:tgtEl>
                                        <p:attrNameLst>
                                          <p:attrName>style.visibility</p:attrName>
                                        </p:attrNameLst>
                                      </p:cBhvr>
                                      <p:to>
                                        <p:strVal val="visible"/>
                                      </p:to>
                                    </p:set>
                                    <p:animEffect filter="fade" transition="in">
                                      <p:cBhvr additive="repl">
                                        <p:cTn id="105" dur="500"/>
                                        <p:tgtEl>
                                          <p:spTgt spid="156"/>
                                        </p:tgtEl>
                                      </p:cBhvr>
                                    </p:animEffect>
                                  </p:childTnLst>
                                </p:cTn>
                              </p:par>
                            </p:childTnLst>
                          </p:cTn>
                        </p:par>
                      </p:childTnLst>
                    </p:cTn>
                  </p:par>
                  <p:par>
                    <p:cTn id="106" fill="hold">
                      <p:stCondLst>
                        <p:cond delay="indefinite"/>
                      </p:stCondLst>
                      <p:childTnLst>
                        <p:par>
                          <p:cTn id="107" fill="hold">
                            <p:stCondLst>
                              <p:cond delay="0"/>
                            </p:stCondLst>
                            <p:childTnLst>
                              <p:par>
                                <p:cTn id="108" nodeType="clickEffect" fill="hold" presetClass="entr" presetID="10">
                                  <p:stCondLst>
                                    <p:cond delay="0"/>
                                  </p:stCondLst>
                                  <p:childTnLst>
                                    <p:set>
                                      <p:cBhvr>
                                        <p:cTn id="109" dur="1" fill="hold">
                                          <p:stCondLst>
                                            <p:cond delay="0"/>
                                          </p:stCondLst>
                                        </p:cTn>
                                        <p:tgtEl>
                                          <p:spTgt spid="157"/>
                                        </p:tgtEl>
                                        <p:attrNameLst>
                                          <p:attrName>style.visibility</p:attrName>
                                        </p:attrNameLst>
                                      </p:cBhvr>
                                      <p:to>
                                        <p:strVal val="visible"/>
                                      </p:to>
                                    </p:set>
                                    <p:animEffect filter="fade" transition="in">
                                      <p:cBhvr additive="repl">
                                        <p:cTn id="110" dur="500"/>
                                        <p:tgtEl>
                                          <p:spTgt spid="157"/>
                                        </p:tgtEl>
                                      </p:cBhvr>
                                    </p:animEffec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0">
                                  <p:stCondLst>
                                    <p:cond delay="0"/>
                                  </p:stCondLst>
                                  <p:childTnLst>
                                    <p:set>
                                      <p:cBhvr>
                                        <p:cTn id="114" dur="1" fill="hold">
                                          <p:stCondLst>
                                            <p:cond delay="0"/>
                                          </p:stCondLst>
                                        </p:cTn>
                                        <p:tgtEl>
                                          <p:spTgt spid="158"/>
                                        </p:tgtEl>
                                        <p:attrNameLst>
                                          <p:attrName>style.visibility</p:attrName>
                                        </p:attrNameLst>
                                      </p:cBhvr>
                                      <p:to>
                                        <p:strVal val="visible"/>
                                      </p:to>
                                    </p:set>
                                    <p:animEffect filter="fade" transition="in">
                                      <p:cBhvr additive="repl">
                                        <p:cTn id="115" dur="500"/>
                                        <p:tgtEl>
                                          <p:spTgt spid="158"/>
                                        </p:tgtEl>
                                      </p:cBhvr>
                                    </p:animEffect>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10">
                                  <p:stCondLst>
                                    <p:cond delay="0"/>
                                  </p:stCondLst>
                                  <p:childTnLst>
                                    <p:set>
                                      <p:cBhvr>
                                        <p:cTn id="119" dur="1" fill="hold">
                                          <p:stCondLst>
                                            <p:cond delay="0"/>
                                          </p:stCondLst>
                                        </p:cTn>
                                        <p:tgtEl>
                                          <p:spTgt spid="159"/>
                                        </p:tgtEl>
                                        <p:attrNameLst>
                                          <p:attrName>style.visibility</p:attrName>
                                        </p:attrNameLst>
                                      </p:cBhvr>
                                      <p:to>
                                        <p:strVal val="visible"/>
                                      </p:to>
                                    </p:set>
                                    <p:animEffect filter="fade" transition="in">
                                      <p:cBhvr additive="repl">
                                        <p:cTn id="120" dur="500"/>
                                        <p:tgtEl>
                                          <p:spTgt spid="15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TextShape 1"/>
          <p:cNvSpPr txBox="1"/>
          <p:nvPr/>
        </p:nvSpPr>
        <p:spPr>
          <a:xfrm>
            <a:off x="914400" y="2130480"/>
            <a:ext cx="10362960" cy="1469520"/>
          </a:xfrm>
          <a:prstGeom prst="rect">
            <a:avLst/>
          </a:prstGeom>
          <a:noFill/>
          <a:ln>
            <a:noFill/>
          </a:ln>
        </p:spPr>
        <p:txBody>
          <a:bodyPr lIns="90000" rIns="90000" tIns="46800" bIns="46800" anchor="ctr"/>
          <a:p>
            <a:endParaRPr b="0" lang="en-US" sz="1800" spc="-1" strike="noStrike">
              <a:solidFill>
                <a:srgbClr val="000000"/>
              </a:solidFill>
              <a:latin typeface="Arial"/>
            </a:endParaRPr>
          </a:p>
        </p:txBody>
      </p:sp>
      <p:sp>
        <p:nvSpPr>
          <p:cNvPr id="673" name="TextShape 2"/>
          <p:cNvSpPr txBox="1"/>
          <p:nvPr/>
        </p:nvSpPr>
        <p:spPr>
          <a:xfrm>
            <a:off x="2095560" y="1447920"/>
            <a:ext cx="8000640" cy="533160"/>
          </a:xfrm>
          <a:prstGeom prst="rect">
            <a:avLst/>
          </a:prstGeom>
          <a:noFill/>
          <a:ln>
            <a:noFill/>
          </a:ln>
        </p:spPr>
        <p:txBody>
          <a:bodyPr lIns="90000" rIns="90000" tIns="46800" bIns="46800"/>
          <a:p>
            <a:pPr algn="ctr">
              <a:lnSpc>
                <a:spcPct val="100000"/>
              </a:lnSpc>
              <a:spcBef>
                <a:spcPts val="799"/>
              </a:spcBef>
            </a:pPr>
            <a:r>
              <a:rPr b="1" lang="en-US" sz="3200" spc="-1" strike="noStrike">
                <a:solidFill>
                  <a:srgbClr val="000000"/>
                </a:solidFill>
                <a:latin typeface="Arial"/>
                <a:ea typeface="ＭＳ Ｐゴシック"/>
              </a:rPr>
              <a:t>PHẦN IV </a:t>
            </a:r>
            <a:endParaRPr b="0" lang="en-US" sz="3200" spc="-1" strike="noStrike">
              <a:latin typeface="Arial"/>
            </a:endParaRPr>
          </a:p>
        </p:txBody>
      </p:sp>
      <p:sp>
        <p:nvSpPr>
          <p:cNvPr id="674" name="CustomShape 3"/>
          <p:cNvSpPr/>
          <p:nvPr/>
        </p:nvSpPr>
        <p:spPr>
          <a:xfrm>
            <a:off x="380880" y="1989000"/>
            <a:ext cx="11431080" cy="2653920"/>
          </a:xfrm>
          <a:prstGeom prst="rect">
            <a:avLst/>
          </a:prstGeom>
          <a:gradFill rotWithShape="0">
            <a:gsLst>
              <a:gs pos="0">
                <a:srgbClr val="163794"/>
              </a:gs>
              <a:gs pos="50000">
                <a:srgbClr val="0a1944"/>
              </a:gs>
              <a:gs pos="100000">
                <a:srgbClr val="163794"/>
              </a:gs>
            </a:gsLst>
            <a:lin ang="10800000"/>
          </a:gradFill>
          <a:ln>
            <a:noFill/>
          </a:ln>
        </p:spPr>
        <p:style>
          <a:lnRef idx="0"/>
          <a:fillRef idx="0"/>
          <a:effectRef idx="0"/>
          <a:fontRef idx="minor"/>
        </p:style>
        <p:txBody>
          <a:bodyPr lIns="90000" rIns="90000" tIns="46800" bIns="46800" anchor="ctr"/>
          <a:p>
            <a:pPr algn="ctr">
              <a:lnSpc>
                <a:spcPct val="100000"/>
              </a:lnSpc>
            </a:pPr>
            <a:r>
              <a:rPr b="1" lang="en-US" sz="3600" spc="-1" strike="noStrike">
                <a:solidFill>
                  <a:srgbClr val="ffffff"/>
                </a:solidFill>
                <a:latin typeface="Verdana"/>
                <a:ea typeface="ＭＳ Ｐゴシック"/>
              </a:rPr>
              <a:t>ĐÁNH GIÁ VÀ SO SÁNH</a:t>
            </a:r>
            <a:endParaRPr b="0" lang="en-US" sz="3600" spc="-1" strike="noStrike">
              <a:latin typeface="Arial"/>
            </a:endParaRPr>
          </a:p>
        </p:txBody>
      </p:sp>
      <p:pic>
        <p:nvPicPr>
          <p:cNvPr id="675" name="Picture 6" descr=""/>
          <p:cNvPicPr/>
          <p:nvPr/>
        </p:nvPicPr>
        <p:blipFill>
          <a:blip r:embed="rId1"/>
          <a:stretch/>
        </p:blipFill>
        <p:spPr>
          <a:xfrm>
            <a:off x="510840" y="356040"/>
            <a:ext cx="2095200" cy="1461960"/>
          </a:xfrm>
          <a:prstGeom prst="rect">
            <a:avLst/>
          </a:prstGeom>
          <a:ln>
            <a:noFill/>
          </a:ln>
        </p:spPr>
      </p:pic>
      <p:sp>
        <p:nvSpPr>
          <p:cNvPr id="676"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ffffff"/>
                </a:solidFill>
                <a:latin typeface="Arial"/>
                <a:ea typeface="ＭＳ Ｐゴシック"/>
              </a:rPr>
              <a:t>49</a:t>
            </a:r>
            <a:endParaRPr b="0" lang="en-US" sz="1800" spc="-1" strike="noStrike">
              <a:latin typeface="Arial"/>
            </a:endParaRPr>
          </a:p>
        </p:txBody>
      </p:sp>
    </p:spTree>
  </p:cSld>
  <p:timing>
    <p:tnLst>
      <p:par>
        <p:cTn id="716" dur="indefinite" restart="never" nodeType="tmRoot">
          <p:childTnLst>
            <p:seq>
              <p:cTn id="717" dur="indefinite" nodeType="mainSeq">
                <p:childTnLst>
                  <p:par>
                    <p:cTn id="718" fill="hold">
                      <p:stCondLst>
                        <p:cond delay="0"/>
                      </p:stCondLst>
                      <p:childTnLst>
                        <p:par>
                          <p:cTn id="719" fill="hold">
                            <p:stCondLst>
                              <p:cond delay="0"/>
                            </p:stCondLst>
                            <p:childTnLst>
                              <p:par>
                                <p:cTn id="720" nodeType="withEffect" fill="hold" presetClass="entr" presetID="10">
                                  <p:stCondLst>
                                    <p:cond delay="0"/>
                                  </p:stCondLst>
                                  <p:childTnLst>
                                    <p:set>
                                      <p:cBhvr>
                                        <p:cTn id="721" dur="1" fill="hold">
                                          <p:stCondLst>
                                            <p:cond delay="0"/>
                                          </p:stCondLst>
                                        </p:cTn>
                                        <p:tgtEl>
                                          <p:spTgt spid="674"/>
                                        </p:tgtEl>
                                        <p:attrNameLst>
                                          <p:attrName>style.visibility</p:attrName>
                                        </p:attrNameLst>
                                      </p:cBhvr>
                                      <p:to>
                                        <p:strVal val="visible"/>
                                      </p:to>
                                    </p:set>
                                    <p:animEffect filter="fade" transition="in">
                                      <p:cBhvr additive="repl">
                                        <p:cTn id="722" dur="1500"/>
                                        <p:tgtEl>
                                          <p:spTgt spid="674"/>
                                        </p:tgtEl>
                                      </p:cBhvr>
                                    </p:animEffect>
                                  </p:childTnLst>
                                </p:cTn>
                              </p:par>
                              <p:par>
                                <p:cTn id="723" nodeType="withEffect" fill="hold" presetClass="entr" presetID="10">
                                  <p:stCondLst>
                                    <p:cond delay="0"/>
                                  </p:stCondLst>
                                  <p:childTnLst>
                                    <p:set>
                                      <p:cBhvr>
                                        <p:cTn id="724" dur="1" fill="hold">
                                          <p:stCondLst>
                                            <p:cond delay="0"/>
                                          </p:stCondLst>
                                        </p:cTn>
                                        <p:tgtEl>
                                          <p:spTgt spid="675"/>
                                        </p:tgtEl>
                                        <p:attrNameLst>
                                          <p:attrName>style.visibility</p:attrName>
                                        </p:attrNameLst>
                                      </p:cBhvr>
                                      <p:to>
                                        <p:strVal val="visible"/>
                                      </p:to>
                                    </p:set>
                                    <p:animEffect filter="fade" transition="in">
                                      <p:cBhvr additive="repl">
                                        <p:cTn id="725" dur="1500"/>
                                        <p:tgtEl>
                                          <p:spTgt spid="6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77"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78" name="Picture 5" descr=""/>
          <p:cNvPicPr/>
          <p:nvPr/>
        </p:nvPicPr>
        <p:blipFill>
          <a:blip r:embed="rId2"/>
          <a:stretch/>
        </p:blipFill>
        <p:spPr>
          <a:xfrm>
            <a:off x="0" y="0"/>
            <a:ext cx="1521720" cy="1070280"/>
          </a:xfrm>
          <a:prstGeom prst="rect">
            <a:avLst/>
          </a:prstGeom>
          <a:ln>
            <a:noFill/>
          </a:ln>
        </p:spPr>
      </p:pic>
      <p:sp>
        <p:nvSpPr>
          <p:cNvPr id="679"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Đánh giá và so sánh</a:t>
            </a:r>
            <a:endParaRPr b="0" lang="en-US" sz="3600" spc="-1" strike="noStrike">
              <a:latin typeface="Arial"/>
            </a:endParaRPr>
          </a:p>
        </p:txBody>
      </p:sp>
      <p:sp>
        <p:nvSpPr>
          <p:cNvPr id="680" name="CustomShape 3"/>
          <p:cNvSpPr/>
          <p:nvPr/>
        </p:nvSpPr>
        <p:spPr>
          <a:xfrm>
            <a:off x="1210320" y="1346760"/>
            <a:ext cx="10473480" cy="155340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1. Tài nguyên FPGA:</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002060"/>
              </a:buClr>
              <a:buFont typeface="Wingdings" charset="2"/>
              <a:buChar char=""/>
            </a:pPr>
            <a:r>
              <a:rPr b="0" lang="en-US" sz="2400" spc="-1" strike="noStrike">
                <a:solidFill>
                  <a:srgbClr val="002060"/>
                </a:solidFill>
                <a:latin typeface="Arial"/>
              </a:rPr>
              <a:t>Tài nguyên cần thiết để triển khai trên </a:t>
            </a:r>
            <a:r>
              <a:rPr b="1" lang="en-US" sz="2400" spc="-1" strike="noStrike">
                <a:solidFill>
                  <a:srgbClr val="002060"/>
                </a:solidFill>
                <a:latin typeface="Arial"/>
              </a:rPr>
              <a:t>KIT DE1-SoC</a:t>
            </a:r>
            <a:r>
              <a:rPr b="0" lang="en-US" sz="2400" spc="-1" strike="noStrike">
                <a:solidFill>
                  <a:srgbClr val="002060"/>
                </a:solidFill>
                <a:latin typeface="Arial"/>
              </a:rPr>
              <a:t> giữa hai thuật toán:</a:t>
            </a:r>
            <a:endParaRPr b="0" lang="en-US" sz="2400" spc="-1" strike="noStrike">
              <a:latin typeface="Arial"/>
            </a:endParaRPr>
          </a:p>
          <a:p>
            <a:pPr>
              <a:lnSpc>
                <a:spcPct val="100000"/>
              </a:lnSpc>
            </a:pPr>
            <a:endParaRPr b="0" lang="en-US" sz="2400" spc="-1" strike="noStrike">
              <a:latin typeface="Arial"/>
            </a:endParaRPr>
          </a:p>
        </p:txBody>
      </p:sp>
      <p:graphicFrame>
        <p:nvGraphicFramePr>
          <p:cNvPr id="681" name="Table 4"/>
          <p:cNvGraphicFramePr/>
          <p:nvPr/>
        </p:nvGraphicFramePr>
        <p:xfrm>
          <a:off x="1319400" y="2709720"/>
          <a:ext cx="10016280" cy="3435120"/>
        </p:xfrm>
        <a:graphic>
          <a:graphicData uri="http://schemas.openxmlformats.org/drawingml/2006/table">
            <a:tbl>
              <a:tblPr/>
              <a:tblGrid>
                <a:gridCol w="2445840"/>
                <a:gridCol w="4231800"/>
                <a:gridCol w="3338640"/>
              </a:tblGrid>
              <a:tr h="85860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203864"/>
                    </a:solidFill>
                  </a:tcPr>
                </a:tc>
                <a:tc>
                  <a:txBody>
                    <a:bodyPr anchor="ctr"/>
                    <a:p>
                      <a:pPr algn="ctr">
                        <a:lnSpc>
                          <a:spcPct val="100000"/>
                        </a:lnSpc>
                      </a:pPr>
                      <a:r>
                        <a:rPr b="1" lang="en-US" sz="2400" spc="-1" strike="noStrike">
                          <a:solidFill>
                            <a:srgbClr val="ffffff"/>
                          </a:solidFill>
                          <a:latin typeface="Arial"/>
                        </a:rPr>
                        <a:t>Gaussian pyramid decomposition</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203864"/>
                    </a:solidFill>
                  </a:tcPr>
                </a:tc>
                <a:tc>
                  <a:txBody>
                    <a:bodyPr anchor="ctr"/>
                    <a:p>
                      <a:pPr algn="ctr">
                        <a:lnSpc>
                          <a:spcPct val="100000"/>
                        </a:lnSpc>
                      </a:pPr>
                      <a:r>
                        <a:rPr b="1" lang="en-US" sz="2400" spc="-1" strike="noStrike">
                          <a:solidFill>
                            <a:srgbClr val="ffffff"/>
                          </a:solidFill>
                          <a:latin typeface="Arial"/>
                        </a:rPr>
                        <a:t>LEP Filter &amp; </a:t>
                      </a:r>
                      <a:endParaRPr b="0" lang="en-US" sz="2400" spc="-1" strike="noStrike">
                        <a:latin typeface="Arial"/>
                      </a:endParaRPr>
                    </a:p>
                    <a:p>
                      <a:pPr algn="ctr">
                        <a:lnSpc>
                          <a:spcPct val="100000"/>
                        </a:lnSpc>
                      </a:pPr>
                      <a:r>
                        <a:rPr b="1" lang="en-US" sz="2400" spc="-1" strike="noStrike">
                          <a:solidFill>
                            <a:srgbClr val="ffffff"/>
                          </a:solidFill>
                          <a:latin typeface="Arial"/>
                        </a:rPr>
                        <a:t>saliency extraction</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203864"/>
                    </a:solidFill>
                  </a:tcPr>
                </a:tc>
              </a:tr>
              <a:tr h="858600">
                <a:tc>
                  <a:txBody>
                    <a:bodyPr anchor="ctr"/>
                    <a:p>
                      <a:pPr>
                        <a:lnSpc>
                          <a:spcPct val="100000"/>
                        </a:lnSpc>
                      </a:pPr>
                      <a:r>
                        <a:rPr b="1" lang="en-US" sz="1800" spc="-1" strike="noStrike">
                          <a:solidFill>
                            <a:srgbClr val="002060"/>
                          </a:solidFill>
                          <a:latin typeface="Arial"/>
                        </a:rPr>
                        <a:t>ALM</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nchor="ctr"/>
                    <a:p>
                      <a:pPr algn="ctr">
                        <a:lnSpc>
                          <a:spcPct val="100000"/>
                        </a:lnSpc>
                      </a:pPr>
                      <a:r>
                        <a:rPr b="0" lang="en-US" sz="2000" spc="-1" strike="noStrike">
                          <a:solidFill>
                            <a:srgbClr val="002060"/>
                          </a:solidFill>
                          <a:latin typeface="Arial"/>
                        </a:rPr>
                        <a:t>1328 (4.14%)</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nchor="ctr"/>
                    <a:p>
                      <a:pPr algn="ctr">
                        <a:lnSpc>
                          <a:spcPct val="100000"/>
                        </a:lnSpc>
                      </a:pPr>
                      <a:r>
                        <a:rPr b="0" lang="en-US" sz="2000" spc="-1" strike="noStrike">
                          <a:solidFill>
                            <a:srgbClr val="002060"/>
                          </a:solidFill>
                          <a:latin typeface="Arial"/>
                        </a:rPr>
                        <a:t>3098 (9.66%)</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858600">
                <a:tc>
                  <a:txBody>
                    <a:bodyPr anchor="ctr"/>
                    <a:p>
                      <a:pPr>
                        <a:lnSpc>
                          <a:spcPct val="100000"/>
                        </a:lnSpc>
                      </a:pPr>
                      <a:r>
                        <a:rPr b="1" lang="en-US" sz="1800" spc="-1" strike="noStrike">
                          <a:solidFill>
                            <a:srgbClr val="002060"/>
                          </a:solidFill>
                          <a:latin typeface="Arial"/>
                        </a:rPr>
                        <a:t>Embedded Memory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nchor="ctr"/>
                    <a:p>
                      <a:pPr algn="ctr">
                        <a:lnSpc>
                          <a:spcPct val="100000"/>
                        </a:lnSpc>
                      </a:pPr>
                      <a:r>
                        <a:rPr b="0" lang="en-US" sz="2000" spc="-1" strike="noStrike">
                          <a:solidFill>
                            <a:srgbClr val="002060"/>
                          </a:solidFill>
                          <a:latin typeface="Arial"/>
                        </a:rPr>
                        <a:t>228983 (5.63%)</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nchor="ctr"/>
                    <a:p>
                      <a:pPr algn="ctr">
                        <a:lnSpc>
                          <a:spcPct val="100000"/>
                        </a:lnSpc>
                      </a:pPr>
                      <a:r>
                        <a:rPr b="0" lang="en-US" sz="2000" spc="-1" strike="noStrike">
                          <a:solidFill>
                            <a:srgbClr val="002060"/>
                          </a:solidFill>
                          <a:latin typeface="Arial"/>
                        </a:rPr>
                        <a:t>236632 (5.82%)</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859320">
                <a:tc>
                  <a:txBody>
                    <a:bodyPr anchor="ctr"/>
                    <a:p>
                      <a:pPr>
                        <a:lnSpc>
                          <a:spcPct val="100000"/>
                        </a:lnSpc>
                      </a:pPr>
                      <a:r>
                        <a:rPr b="1" lang="en-US" sz="1800" spc="-1" strike="noStrike">
                          <a:solidFill>
                            <a:srgbClr val="002060"/>
                          </a:solidFill>
                          <a:latin typeface="Arial"/>
                        </a:rPr>
                        <a:t>Embedded Multiplier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nchor="ctr"/>
                    <a:p>
                      <a:pPr algn="ctr">
                        <a:lnSpc>
                          <a:spcPct val="100000"/>
                        </a:lnSpc>
                      </a:pPr>
                      <a:r>
                        <a:rPr b="0" lang="en-US" sz="2000" spc="-1" strike="noStrike">
                          <a:solidFill>
                            <a:srgbClr val="002060"/>
                          </a:solidFill>
                          <a:latin typeface="Arial"/>
                        </a:rPr>
                        <a:t>0 (0.00%)</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nchor="ctr"/>
                    <a:p>
                      <a:pPr algn="ctr">
                        <a:lnSpc>
                          <a:spcPct val="100000"/>
                        </a:lnSpc>
                      </a:pPr>
                      <a:r>
                        <a:rPr b="0" lang="en-US" sz="2000" spc="-1" strike="noStrike">
                          <a:solidFill>
                            <a:srgbClr val="002060"/>
                          </a:solidFill>
                          <a:latin typeface="Arial"/>
                        </a:rPr>
                        <a:t>33 (38%)</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bl>
          </a:graphicData>
        </a:graphic>
      </p:graphicFrame>
      <p:sp>
        <p:nvSpPr>
          <p:cNvPr id="682"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50</a:t>
            </a:r>
            <a:endParaRPr b="0" lang="en-US" sz="1800" spc="-1" strike="noStrike">
              <a:latin typeface="Arial"/>
            </a:endParaRPr>
          </a:p>
        </p:txBody>
      </p:sp>
    </p:spTree>
  </p:cSld>
  <p:timing>
    <p:tnLst>
      <p:par>
        <p:cTn id="726" dur="indefinite" restart="never" nodeType="tmRoot">
          <p:childTnLst>
            <p:seq>
              <p:cTn id="727" dur="indefinite" nodeType="mainSeq">
                <p:childTnLst>
                  <p:par>
                    <p:cTn id="728" fill="hold">
                      <p:stCondLst>
                        <p:cond delay="0"/>
                      </p:stCondLst>
                      <p:childTnLst>
                        <p:par>
                          <p:cTn id="729" fill="hold">
                            <p:stCondLst>
                              <p:cond delay="0"/>
                            </p:stCondLst>
                            <p:childTnLst>
                              <p:par>
                                <p:cTn id="730" nodeType="withEffect" fill="hold" presetClass="entr" presetID="6" presetSubtype="16">
                                  <p:stCondLst>
                                    <p:cond delay="0"/>
                                  </p:stCondLst>
                                  <p:childTnLst>
                                    <p:set>
                                      <p:cBhvr>
                                        <p:cTn id="731" dur="1" fill="hold">
                                          <p:stCondLst>
                                            <p:cond delay="0"/>
                                          </p:stCondLst>
                                        </p:cTn>
                                        <p:tgtEl>
                                          <p:spTgt spid="681"/>
                                        </p:tgtEl>
                                        <p:attrNameLst>
                                          <p:attrName>style.visibility</p:attrName>
                                        </p:attrNameLst>
                                      </p:cBhvr>
                                      <p:to>
                                        <p:strVal val="visible"/>
                                      </p:to>
                                    </p:set>
                                    <p:animEffect filter="circle(in)" transition="in">
                                      <p:cBhvr additive="repl">
                                        <p:cTn id="732" dur="500"/>
                                        <p:tgtEl>
                                          <p:spTgt spid="681"/>
                                        </p:tgtEl>
                                      </p:cBhvr>
                                    </p:animEffect>
                                  </p:childTnLst>
                                </p:cTn>
                              </p:par>
                              <p:par>
                                <p:cTn id="733" nodeType="withEffect" fill="hold" presetClass="entr" presetID="6" presetSubtype="16">
                                  <p:stCondLst>
                                    <p:cond delay="0"/>
                                  </p:stCondLst>
                                  <p:childTnLst>
                                    <p:set>
                                      <p:cBhvr>
                                        <p:cTn id="734" dur="1" fill="hold">
                                          <p:stCondLst>
                                            <p:cond delay="0"/>
                                          </p:stCondLst>
                                        </p:cTn>
                                        <p:tgtEl>
                                          <p:spTgt spid="680"/>
                                        </p:tgtEl>
                                        <p:attrNameLst>
                                          <p:attrName>style.visibility</p:attrName>
                                        </p:attrNameLst>
                                      </p:cBhvr>
                                      <p:to>
                                        <p:strVal val="visible"/>
                                      </p:to>
                                    </p:set>
                                    <p:animEffect filter="circle(in)" transition="in">
                                      <p:cBhvr additive="repl">
                                        <p:cTn id="735" dur="500"/>
                                        <p:tgtEl>
                                          <p:spTgt spid="68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83"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84" name="Picture 5" descr=""/>
          <p:cNvPicPr/>
          <p:nvPr/>
        </p:nvPicPr>
        <p:blipFill>
          <a:blip r:embed="rId2"/>
          <a:stretch/>
        </p:blipFill>
        <p:spPr>
          <a:xfrm>
            <a:off x="0" y="0"/>
            <a:ext cx="1521720" cy="1070280"/>
          </a:xfrm>
          <a:prstGeom prst="rect">
            <a:avLst/>
          </a:prstGeom>
          <a:ln>
            <a:noFill/>
          </a:ln>
        </p:spPr>
      </p:pic>
      <p:sp>
        <p:nvSpPr>
          <p:cNvPr id="685"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Đánh giá và so sánh</a:t>
            </a:r>
            <a:endParaRPr b="0" lang="en-US" sz="3600" spc="-1" strike="noStrike">
              <a:latin typeface="Arial"/>
            </a:endParaRPr>
          </a:p>
        </p:txBody>
      </p:sp>
      <p:sp>
        <p:nvSpPr>
          <p:cNvPr id="686" name="CustomShape 3"/>
          <p:cNvSpPr/>
          <p:nvPr/>
        </p:nvSpPr>
        <p:spPr>
          <a:xfrm>
            <a:off x="1210320" y="1346760"/>
            <a:ext cx="10052640" cy="155340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203864"/>
                </a:solidFill>
                <a:latin typeface="Arial"/>
              </a:rPr>
              <a:t>2. Thời gian tính toán và công suất:</a:t>
            </a:r>
            <a:endParaRPr b="0" lang="en-US" sz="2400" spc="-1" strike="noStrike">
              <a:latin typeface="Arial"/>
            </a:endParaRPr>
          </a:p>
          <a:p>
            <a:pPr>
              <a:lnSpc>
                <a:spcPct val="100000"/>
              </a:lnSpc>
            </a:pPr>
            <a:endParaRPr b="0" lang="en-US" sz="2400" spc="-1" strike="noStrike">
              <a:latin typeface="Arial"/>
            </a:endParaRPr>
          </a:p>
          <a:p>
            <a:pPr marL="343080" indent="-342720">
              <a:lnSpc>
                <a:spcPct val="100000"/>
              </a:lnSpc>
              <a:buClr>
                <a:srgbClr val="002060"/>
              </a:buClr>
              <a:buFont typeface="Wingdings" charset="2"/>
              <a:buChar char=""/>
            </a:pPr>
            <a:r>
              <a:rPr b="0" lang="en-US" sz="2400" spc="-1" strike="noStrike">
                <a:solidFill>
                  <a:srgbClr val="002060"/>
                </a:solidFill>
                <a:latin typeface="Arial"/>
              </a:rPr>
              <a:t>Cài đặt, thời gian tính toán và công suất tiêu thụ:</a:t>
            </a:r>
            <a:endParaRPr b="0" lang="en-US" sz="2400" spc="-1" strike="noStrike">
              <a:latin typeface="Arial"/>
            </a:endParaRPr>
          </a:p>
          <a:p>
            <a:pPr>
              <a:lnSpc>
                <a:spcPct val="100000"/>
              </a:lnSpc>
            </a:pPr>
            <a:endParaRPr b="0" lang="en-US" sz="2400" spc="-1" strike="noStrike">
              <a:latin typeface="Arial"/>
            </a:endParaRPr>
          </a:p>
        </p:txBody>
      </p:sp>
      <p:graphicFrame>
        <p:nvGraphicFramePr>
          <p:cNvPr id="687" name="Table 4"/>
          <p:cNvGraphicFramePr/>
          <p:nvPr/>
        </p:nvGraphicFramePr>
        <p:xfrm>
          <a:off x="1305720" y="2736720"/>
          <a:ext cx="9935640" cy="2964600"/>
        </p:xfrm>
        <a:graphic>
          <a:graphicData uri="http://schemas.openxmlformats.org/drawingml/2006/table">
            <a:tbl>
              <a:tblPr/>
              <a:tblGrid>
                <a:gridCol w="1786680"/>
                <a:gridCol w="4316400"/>
                <a:gridCol w="3832560"/>
              </a:tblGrid>
              <a:tr h="7621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203864"/>
                    </a:solidFill>
                  </a:tcPr>
                </a:tc>
                <a:tc>
                  <a:txBody>
                    <a:bodyPr anchor="ctr"/>
                    <a:p>
                      <a:pPr algn="ctr">
                        <a:lnSpc>
                          <a:spcPct val="100000"/>
                        </a:lnSpc>
                      </a:pPr>
                      <a:r>
                        <a:rPr b="1" lang="en-US" sz="2200" spc="-1" strike="noStrike">
                          <a:solidFill>
                            <a:srgbClr val="ffffff"/>
                          </a:solidFill>
                          <a:latin typeface="Arial"/>
                        </a:rPr>
                        <a:t>Cyclone V FPGA</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203864"/>
                    </a:solidFill>
                  </a:tcPr>
                </a:tc>
                <a:tc>
                  <a:txBody>
                    <a:bodyPr anchor="ctr"/>
                    <a:p>
                      <a:pPr algn="ctr">
                        <a:lnSpc>
                          <a:spcPct val="100000"/>
                        </a:lnSpc>
                      </a:pPr>
                      <a:r>
                        <a:rPr b="1" lang="en-US" sz="2200" spc="-1" strike="noStrike">
                          <a:solidFill>
                            <a:srgbClr val="ffffff"/>
                          </a:solidFill>
                          <a:latin typeface="Arial"/>
                        </a:rPr>
                        <a:t>CPU Core i7 4790 </a:t>
                      </a:r>
                      <a:endParaRPr b="0" lang="en-US" sz="2200" spc="-1" strike="noStrike">
                        <a:latin typeface="Arial"/>
                      </a:endParaRPr>
                    </a:p>
                    <a:p>
                      <a:pPr algn="ctr">
                        <a:lnSpc>
                          <a:spcPct val="100000"/>
                        </a:lnSpc>
                      </a:pPr>
                      <a:r>
                        <a:rPr b="1" lang="en-US" sz="2200" spc="-1" strike="noStrike">
                          <a:solidFill>
                            <a:srgbClr val="ffffff"/>
                          </a:solidFill>
                          <a:latin typeface="Arial"/>
                        </a:rPr>
                        <a:t>3.6 GHz</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203864"/>
                    </a:solidFill>
                  </a:tcPr>
                </a:tc>
              </a:tr>
              <a:tr h="396720">
                <a:tc>
                  <a:txBody>
                    <a:bodyPr anchor="ctr"/>
                    <a:p>
                      <a:pPr>
                        <a:lnSpc>
                          <a:spcPct val="100000"/>
                        </a:lnSpc>
                      </a:pPr>
                      <a:r>
                        <a:rPr b="1" lang="en-US" sz="1800" spc="-1" strike="noStrike">
                          <a:solidFill>
                            <a:srgbClr val="002060"/>
                          </a:solidFill>
                          <a:latin typeface="Arial"/>
                        </a:rPr>
                        <a:t>Cài đặt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nchor="ctr"/>
                    <a:p>
                      <a:pPr algn="ctr">
                        <a:lnSpc>
                          <a:spcPct val="100000"/>
                        </a:lnSpc>
                      </a:pPr>
                      <a:r>
                        <a:rPr b="0" lang="en-US" sz="2000" spc="-1" strike="noStrike">
                          <a:solidFill>
                            <a:srgbClr val="203864"/>
                          </a:solidFill>
                          <a:latin typeface="Arial"/>
                        </a:rPr>
                        <a:t>Phức tạp</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nchor="ctr"/>
                    <a:p>
                      <a:pPr algn="ctr">
                        <a:lnSpc>
                          <a:spcPct val="100000"/>
                        </a:lnSpc>
                      </a:pPr>
                      <a:r>
                        <a:rPr b="0" lang="en-US" sz="2000" spc="-1" strike="noStrike">
                          <a:solidFill>
                            <a:srgbClr val="203864"/>
                          </a:solidFill>
                          <a:latin typeface="Arial"/>
                        </a:rPr>
                        <a:t>Đơn giản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1006560">
                <a:tc>
                  <a:txBody>
                    <a:bodyPr anchor="ctr"/>
                    <a:p>
                      <a:pPr>
                        <a:lnSpc>
                          <a:spcPct val="100000"/>
                        </a:lnSpc>
                      </a:pPr>
                      <a:r>
                        <a:rPr b="1" lang="en-US" sz="1800" spc="-1" strike="noStrike">
                          <a:solidFill>
                            <a:srgbClr val="002060"/>
                          </a:solidFill>
                          <a:latin typeface="Arial"/>
                        </a:rPr>
                        <a:t>Thời gian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nchor="ctr"/>
                    <a:p>
                      <a:pPr algn="ctr">
                        <a:lnSpc>
                          <a:spcPct val="100000"/>
                        </a:lnSpc>
                      </a:pPr>
                      <a:r>
                        <a:rPr b="0" lang="en-US" sz="2000" spc="-1" strike="noStrike">
                          <a:solidFill>
                            <a:srgbClr val="203864"/>
                          </a:solidFill>
                          <a:latin typeface="Arial"/>
                        </a:rPr>
                        <a:t>~ 3.5 ms (100 MHz)</a:t>
                      </a:r>
                      <a:endParaRPr b="0" lang="en-US" sz="2000" spc="-1" strike="noStrike">
                        <a:latin typeface="Arial"/>
                      </a:endParaRPr>
                    </a:p>
                    <a:p>
                      <a:pPr algn="ctr">
                        <a:lnSpc>
                          <a:spcPct val="100000"/>
                        </a:lnSpc>
                      </a:pPr>
                      <a:r>
                        <a:rPr b="0" lang="en-US" sz="2000" spc="-1" strike="noStrike">
                          <a:solidFill>
                            <a:srgbClr val="203864"/>
                          </a:solidFill>
                          <a:latin typeface="Arial"/>
                        </a:rPr>
                        <a:t>~ 7 ms (50 MHz)</a:t>
                      </a:r>
                      <a:endParaRPr b="0" lang="en-US" sz="2000" spc="-1" strike="noStrike">
                        <a:latin typeface="Arial"/>
                      </a:endParaRPr>
                    </a:p>
                    <a:p>
                      <a:pPr algn="ctr">
                        <a:lnSpc>
                          <a:spcPct val="100000"/>
                        </a:lnSpc>
                      </a:pPr>
                      <a:r>
                        <a:rPr b="0" lang="en-US" sz="2000" spc="-1" strike="noStrike">
                          <a:solidFill>
                            <a:srgbClr val="203864"/>
                          </a:solidFill>
                          <a:latin typeface="Arial"/>
                        </a:rPr>
                        <a:t>(Theo số chu kỳ trễ trên thiết kế)</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nchor="ctr"/>
                    <a:p>
                      <a:pPr algn="ctr">
                        <a:lnSpc>
                          <a:spcPct val="100000"/>
                        </a:lnSpc>
                      </a:pPr>
                      <a:r>
                        <a:rPr b="0" lang="en-US" sz="2000" spc="-1" strike="noStrike">
                          <a:solidFill>
                            <a:srgbClr val="203864"/>
                          </a:solidFill>
                          <a:latin typeface="Arial"/>
                        </a:rPr>
                        <a:t>~ 16 ms (GPD)</a:t>
                      </a:r>
                      <a:endParaRPr b="0" lang="en-US" sz="2000" spc="-1" strike="noStrike">
                        <a:latin typeface="Arial"/>
                      </a:endParaRPr>
                    </a:p>
                    <a:p>
                      <a:pPr algn="ctr">
                        <a:lnSpc>
                          <a:spcPct val="100000"/>
                        </a:lnSpc>
                      </a:pPr>
                      <a:r>
                        <a:rPr b="0" lang="en-US" sz="2000" spc="-1" strike="noStrike">
                          <a:solidFill>
                            <a:srgbClr val="203864"/>
                          </a:solidFill>
                          <a:latin typeface="Arial"/>
                        </a:rPr>
                        <a:t>~ 211 ms (LEPF &amp; SA)</a:t>
                      </a:r>
                      <a:endParaRPr b="0" lang="en-US" sz="2000" spc="-1" strike="noStrike">
                        <a:latin typeface="Arial"/>
                      </a:endParaRPr>
                    </a:p>
                    <a:p>
                      <a:pPr algn="ctr">
                        <a:lnSpc>
                          <a:spcPct val="100000"/>
                        </a:lnSpc>
                      </a:pPr>
                      <a:r>
                        <a:rPr b="0" lang="en-US" sz="2000" spc="-1" strike="noStrike">
                          <a:solidFill>
                            <a:srgbClr val="203864"/>
                          </a:solidFill>
                          <a:latin typeface="Arial"/>
                        </a:rPr>
                        <a:t>(Giá trị trung bình từ MATLAB)</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1006560">
                <a:tc>
                  <a:txBody>
                    <a:bodyPr anchor="ctr"/>
                    <a:p>
                      <a:pPr>
                        <a:lnSpc>
                          <a:spcPct val="100000"/>
                        </a:lnSpc>
                      </a:pPr>
                      <a:r>
                        <a:rPr b="1" lang="en-US" sz="1800" spc="-1" strike="noStrike">
                          <a:solidFill>
                            <a:srgbClr val="002060"/>
                          </a:solidFill>
                          <a:latin typeface="Arial"/>
                        </a:rPr>
                        <a:t>Công suất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nchor="ctr"/>
                    <a:p>
                      <a:pPr algn="ctr">
                        <a:lnSpc>
                          <a:spcPct val="100000"/>
                        </a:lnSpc>
                      </a:pPr>
                      <a:r>
                        <a:rPr b="0" lang="en-US" sz="2000" spc="-1" strike="noStrike">
                          <a:solidFill>
                            <a:srgbClr val="203864"/>
                          </a:solidFill>
                          <a:latin typeface="Arial"/>
                        </a:rPr>
                        <a:t>~ 2.4 W (ARM 800 MHz &amp; FPGA)</a:t>
                      </a:r>
                      <a:endParaRPr b="0" lang="en-US" sz="2000" spc="-1" strike="noStrike">
                        <a:latin typeface="Arial"/>
                      </a:endParaRPr>
                    </a:p>
                    <a:p>
                      <a:pPr algn="ctr">
                        <a:lnSpc>
                          <a:spcPct val="100000"/>
                        </a:lnSpc>
                      </a:pPr>
                      <a:r>
                        <a:rPr b="0" lang="en-US" sz="2000" spc="-1" strike="noStrike">
                          <a:solidFill>
                            <a:srgbClr val="203864"/>
                          </a:solidFill>
                          <a:latin typeface="Arial"/>
                        </a:rPr>
                        <a:t>~1.03 W (tính riêng FPGA)</a:t>
                      </a:r>
                      <a:endParaRPr b="0" lang="en-US" sz="2000" spc="-1" strike="noStrike">
                        <a:latin typeface="Arial"/>
                      </a:endParaRPr>
                    </a:p>
                    <a:p>
                      <a:pPr algn="ctr">
                        <a:lnSpc>
                          <a:spcPct val="100000"/>
                        </a:lnSpc>
                      </a:pPr>
                      <a:r>
                        <a:rPr b="0" lang="en-US" sz="2000" spc="-1" strike="noStrike">
                          <a:solidFill>
                            <a:srgbClr val="203864"/>
                          </a:solidFill>
                          <a:latin typeface="Arial"/>
                        </a:rPr>
                        <a:t>(Thông tin từ Quartus)</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nchor="ctr"/>
                    <a:p>
                      <a:pPr algn="ctr">
                        <a:lnSpc>
                          <a:spcPct val="100000"/>
                        </a:lnSpc>
                      </a:pPr>
                      <a:r>
                        <a:rPr b="0" lang="en-US" sz="2000" spc="-1" strike="noStrike">
                          <a:solidFill>
                            <a:srgbClr val="203864"/>
                          </a:solidFill>
                          <a:latin typeface="Arial"/>
                        </a:rPr>
                        <a:t>~ 84 W </a:t>
                      </a:r>
                      <a:endParaRPr b="0" lang="en-US" sz="2000" spc="-1" strike="noStrike">
                        <a:latin typeface="Arial"/>
                      </a:endParaRPr>
                    </a:p>
                    <a:p>
                      <a:pPr algn="ctr">
                        <a:lnSpc>
                          <a:spcPct val="100000"/>
                        </a:lnSpc>
                      </a:pPr>
                      <a:r>
                        <a:rPr b="0" lang="en-US" sz="2000" spc="-1" strike="noStrike">
                          <a:solidFill>
                            <a:srgbClr val="203864"/>
                          </a:solidFill>
                          <a:latin typeface="Arial"/>
                        </a:rPr>
                        <a:t>(Thông tin từ nhà sản xuất)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bl>
          </a:graphicData>
        </a:graphic>
      </p:graphicFrame>
      <p:sp>
        <p:nvSpPr>
          <p:cNvPr id="688" name="CustomShape 5"/>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51</a:t>
            </a:r>
            <a:endParaRPr b="0" lang="en-US" sz="1800" spc="-1" strike="noStrike">
              <a:latin typeface="Arial"/>
            </a:endParaRPr>
          </a:p>
        </p:txBody>
      </p:sp>
    </p:spTree>
  </p:cSld>
  <p:timing>
    <p:tnLst>
      <p:par>
        <p:cTn id="736" dur="indefinite" restart="never" nodeType="tmRoot">
          <p:childTnLst>
            <p:seq>
              <p:cTn id="737" dur="indefinite" nodeType="mainSeq">
                <p:childTnLst>
                  <p:par>
                    <p:cTn id="738" fill="hold">
                      <p:stCondLst>
                        <p:cond delay="0"/>
                      </p:stCondLst>
                      <p:childTnLst>
                        <p:par>
                          <p:cTn id="739" fill="hold">
                            <p:stCondLst>
                              <p:cond delay="0"/>
                            </p:stCondLst>
                            <p:childTnLst>
                              <p:par>
                                <p:cTn id="740" nodeType="withEffect" fill="hold" presetClass="entr" presetID="6" presetSubtype="16">
                                  <p:stCondLst>
                                    <p:cond delay="0"/>
                                  </p:stCondLst>
                                  <p:childTnLst>
                                    <p:set>
                                      <p:cBhvr>
                                        <p:cTn id="741" dur="1" fill="hold">
                                          <p:stCondLst>
                                            <p:cond delay="0"/>
                                          </p:stCondLst>
                                        </p:cTn>
                                        <p:tgtEl>
                                          <p:spTgt spid="687"/>
                                        </p:tgtEl>
                                        <p:attrNameLst>
                                          <p:attrName>style.visibility</p:attrName>
                                        </p:attrNameLst>
                                      </p:cBhvr>
                                      <p:to>
                                        <p:strVal val="visible"/>
                                      </p:to>
                                    </p:set>
                                    <p:animEffect filter="circle(in)" transition="in">
                                      <p:cBhvr additive="repl">
                                        <p:cTn id="742" dur="500"/>
                                        <p:tgtEl>
                                          <p:spTgt spid="687"/>
                                        </p:tgtEl>
                                      </p:cBhvr>
                                    </p:animEffect>
                                  </p:childTnLst>
                                </p:cTn>
                              </p:par>
                              <p:par>
                                <p:cTn id="743" nodeType="withEffect" fill="hold" presetClass="entr" presetID="6" presetSubtype="16">
                                  <p:stCondLst>
                                    <p:cond delay="0"/>
                                  </p:stCondLst>
                                  <p:childTnLst>
                                    <p:set>
                                      <p:cBhvr>
                                        <p:cTn id="744" dur="1" fill="hold">
                                          <p:stCondLst>
                                            <p:cond delay="0"/>
                                          </p:stCondLst>
                                        </p:cTn>
                                        <p:tgtEl>
                                          <p:spTgt spid="686"/>
                                        </p:tgtEl>
                                        <p:attrNameLst>
                                          <p:attrName>style.visibility</p:attrName>
                                        </p:attrNameLst>
                                      </p:cBhvr>
                                      <p:to>
                                        <p:strVal val="visible"/>
                                      </p:to>
                                    </p:set>
                                    <p:animEffect filter="circle(in)" transition="in">
                                      <p:cBhvr additive="repl">
                                        <p:cTn id="745" dur="500"/>
                                        <p:tgtEl>
                                          <p:spTgt spid="68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TextShape 1"/>
          <p:cNvSpPr txBox="1"/>
          <p:nvPr/>
        </p:nvSpPr>
        <p:spPr>
          <a:xfrm>
            <a:off x="914400" y="2130480"/>
            <a:ext cx="10362960" cy="1469520"/>
          </a:xfrm>
          <a:prstGeom prst="rect">
            <a:avLst/>
          </a:prstGeom>
          <a:noFill/>
          <a:ln>
            <a:noFill/>
          </a:ln>
        </p:spPr>
        <p:txBody>
          <a:bodyPr lIns="90000" rIns="90000" tIns="46800" bIns="46800" anchor="ctr"/>
          <a:p>
            <a:endParaRPr b="0" lang="en-US" sz="1800" spc="-1" strike="noStrike">
              <a:solidFill>
                <a:srgbClr val="000000"/>
              </a:solidFill>
              <a:latin typeface="Arial"/>
            </a:endParaRPr>
          </a:p>
        </p:txBody>
      </p:sp>
      <p:sp>
        <p:nvSpPr>
          <p:cNvPr id="690" name="TextShape 2"/>
          <p:cNvSpPr txBox="1"/>
          <p:nvPr/>
        </p:nvSpPr>
        <p:spPr>
          <a:xfrm>
            <a:off x="2095560" y="1447920"/>
            <a:ext cx="8000640" cy="533160"/>
          </a:xfrm>
          <a:prstGeom prst="rect">
            <a:avLst/>
          </a:prstGeom>
          <a:noFill/>
          <a:ln>
            <a:noFill/>
          </a:ln>
        </p:spPr>
        <p:txBody>
          <a:bodyPr lIns="90000" rIns="90000" tIns="46800" bIns="46800"/>
          <a:p>
            <a:pPr algn="ctr">
              <a:lnSpc>
                <a:spcPct val="100000"/>
              </a:lnSpc>
              <a:spcBef>
                <a:spcPts val="799"/>
              </a:spcBef>
            </a:pPr>
            <a:r>
              <a:rPr b="1" lang="en-US" sz="3200" spc="-1" strike="noStrike">
                <a:solidFill>
                  <a:srgbClr val="000000"/>
                </a:solidFill>
                <a:latin typeface="Arial"/>
                <a:ea typeface="ＭＳ Ｐゴシック"/>
              </a:rPr>
              <a:t>PHẦN V </a:t>
            </a:r>
            <a:endParaRPr b="0" lang="en-US" sz="3200" spc="-1" strike="noStrike">
              <a:latin typeface="Arial"/>
            </a:endParaRPr>
          </a:p>
        </p:txBody>
      </p:sp>
      <p:sp>
        <p:nvSpPr>
          <p:cNvPr id="691" name="CustomShape 3"/>
          <p:cNvSpPr/>
          <p:nvPr/>
        </p:nvSpPr>
        <p:spPr>
          <a:xfrm>
            <a:off x="380880" y="1989000"/>
            <a:ext cx="11431080" cy="2653920"/>
          </a:xfrm>
          <a:prstGeom prst="rect">
            <a:avLst/>
          </a:prstGeom>
          <a:gradFill rotWithShape="0">
            <a:gsLst>
              <a:gs pos="0">
                <a:srgbClr val="163794"/>
              </a:gs>
              <a:gs pos="50000">
                <a:srgbClr val="0a1944"/>
              </a:gs>
              <a:gs pos="100000">
                <a:srgbClr val="163794"/>
              </a:gs>
            </a:gsLst>
            <a:lin ang="10800000"/>
          </a:gradFill>
          <a:ln>
            <a:noFill/>
          </a:ln>
        </p:spPr>
        <p:style>
          <a:lnRef idx="0"/>
          <a:fillRef idx="0"/>
          <a:effectRef idx="0"/>
          <a:fontRef idx="minor"/>
        </p:style>
        <p:txBody>
          <a:bodyPr lIns="90000" rIns="90000" tIns="46800" bIns="46800" anchor="ctr"/>
          <a:p>
            <a:pPr algn="ctr">
              <a:lnSpc>
                <a:spcPct val="100000"/>
              </a:lnSpc>
            </a:pPr>
            <a:r>
              <a:rPr b="1" lang="en-US" sz="3600" spc="-1" strike="noStrike">
                <a:solidFill>
                  <a:srgbClr val="ffffff"/>
                </a:solidFill>
                <a:latin typeface="Verdana"/>
                <a:ea typeface="ＭＳ Ｐゴシック"/>
              </a:rPr>
              <a:t>KẾT LUẬN VÀ HƯỚNG PHÁT TRIỂN</a:t>
            </a:r>
            <a:endParaRPr b="0" lang="en-US" sz="3600" spc="-1" strike="noStrike">
              <a:latin typeface="Arial"/>
            </a:endParaRPr>
          </a:p>
        </p:txBody>
      </p:sp>
      <p:pic>
        <p:nvPicPr>
          <p:cNvPr id="692" name="Picture 6" descr=""/>
          <p:cNvPicPr/>
          <p:nvPr/>
        </p:nvPicPr>
        <p:blipFill>
          <a:blip r:embed="rId1"/>
          <a:stretch/>
        </p:blipFill>
        <p:spPr>
          <a:xfrm>
            <a:off x="510840" y="356040"/>
            <a:ext cx="2095200" cy="1461960"/>
          </a:xfrm>
          <a:prstGeom prst="rect">
            <a:avLst/>
          </a:prstGeom>
          <a:ln>
            <a:noFill/>
          </a:ln>
        </p:spPr>
      </p:pic>
      <p:sp>
        <p:nvSpPr>
          <p:cNvPr id="693"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ffffff"/>
                </a:solidFill>
                <a:latin typeface="Arial"/>
                <a:ea typeface="ＭＳ Ｐゴシック"/>
              </a:rPr>
              <a:t>52</a:t>
            </a:r>
            <a:endParaRPr b="0" lang="en-US" sz="1800" spc="-1" strike="noStrike">
              <a:latin typeface="Arial"/>
            </a:endParaRPr>
          </a:p>
        </p:txBody>
      </p:sp>
    </p:spTree>
  </p:cSld>
  <p:timing>
    <p:tnLst>
      <p:par>
        <p:cTn id="746" dur="indefinite" restart="never" nodeType="tmRoot">
          <p:childTnLst>
            <p:seq>
              <p:cTn id="747" dur="indefinite" nodeType="mainSeq">
                <p:childTnLst>
                  <p:par>
                    <p:cTn id="748" fill="hold">
                      <p:stCondLst>
                        <p:cond delay="0"/>
                      </p:stCondLst>
                      <p:childTnLst>
                        <p:par>
                          <p:cTn id="749" fill="hold">
                            <p:stCondLst>
                              <p:cond delay="0"/>
                            </p:stCondLst>
                            <p:childTnLst>
                              <p:par>
                                <p:cTn id="750" nodeType="withEffect" fill="hold" presetClass="entr" presetID="10">
                                  <p:stCondLst>
                                    <p:cond delay="0"/>
                                  </p:stCondLst>
                                  <p:childTnLst>
                                    <p:set>
                                      <p:cBhvr>
                                        <p:cTn id="751" dur="1" fill="hold">
                                          <p:stCondLst>
                                            <p:cond delay="0"/>
                                          </p:stCondLst>
                                        </p:cTn>
                                        <p:tgtEl>
                                          <p:spTgt spid="691"/>
                                        </p:tgtEl>
                                        <p:attrNameLst>
                                          <p:attrName>style.visibility</p:attrName>
                                        </p:attrNameLst>
                                      </p:cBhvr>
                                      <p:to>
                                        <p:strVal val="visible"/>
                                      </p:to>
                                    </p:set>
                                    <p:animEffect filter="fade" transition="in">
                                      <p:cBhvr additive="repl">
                                        <p:cTn id="752" dur="1500"/>
                                        <p:tgtEl>
                                          <p:spTgt spid="691"/>
                                        </p:tgtEl>
                                      </p:cBhvr>
                                    </p:animEffect>
                                  </p:childTnLst>
                                </p:cTn>
                              </p:par>
                              <p:par>
                                <p:cTn id="753" nodeType="withEffect" fill="hold" presetClass="entr" presetID="10">
                                  <p:stCondLst>
                                    <p:cond delay="0"/>
                                  </p:stCondLst>
                                  <p:childTnLst>
                                    <p:set>
                                      <p:cBhvr>
                                        <p:cTn id="754" dur="1" fill="hold">
                                          <p:stCondLst>
                                            <p:cond delay="0"/>
                                          </p:stCondLst>
                                        </p:cTn>
                                        <p:tgtEl>
                                          <p:spTgt spid="692"/>
                                        </p:tgtEl>
                                        <p:attrNameLst>
                                          <p:attrName>style.visibility</p:attrName>
                                        </p:attrNameLst>
                                      </p:cBhvr>
                                      <p:to>
                                        <p:strVal val="visible"/>
                                      </p:to>
                                    </p:set>
                                    <p:animEffect filter="fade" transition="in">
                                      <p:cBhvr additive="repl">
                                        <p:cTn id="755" dur="1500"/>
                                        <p:tgtEl>
                                          <p:spTgt spid="6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94"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695" name="Picture 5" descr=""/>
          <p:cNvPicPr/>
          <p:nvPr/>
        </p:nvPicPr>
        <p:blipFill>
          <a:blip r:embed="rId2"/>
          <a:stretch/>
        </p:blipFill>
        <p:spPr>
          <a:xfrm>
            <a:off x="0" y="0"/>
            <a:ext cx="1521720" cy="1070280"/>
          </a:xfrm>
          <a:prstGeom prst="rect">
            <a:avLst/>
          </a:prstGeom>
          <a:ln>
            <a:noFill/>
          </a:ln>
        </p:spPr>
      </p:pic>
      <p:sp>
        <p:nvSpPr>
          <p:cNvPr id="696"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Kết luận và hướng phát triển</a:t>
            </a:r>
            <a:endParaRPr b="0" lang="en-US" sz="3600" spc="-1" strike="noStrike">
              <a:latin typeface="Arial"/>
            </a:endParaRPr>
          </a:p>
        </p:txBody>
      </p:sp>
      <p:sp>
        <p:nvSpPr>
          <p:cNvPr id="697" name="CustomShape 3"/>
          <p:cNvSpPr/>
          <p:nvPr/>
        </p:nvSpPr>
        <p:spPr>
          <a:xfrm>
            <a:off x="1210320" y="1346760"/>
            <a:ext cx="10273320" cy="44776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203864"/>
              </a:buClr>
              <a:buFont typeface="Arial"/>
              <a:buChar char="•"/>
            </a:pPr>
            <a:r>
              <a:rPr b="1" lang="en-US" sz="3600" spc="-1" strike="noStrike">
                <a:solidFill>
                  <a:srgbClr val="203864"/>
                </a:solidFill>
                <a:latin typeface="Arial"/>
              </a:rPr>
              <a:t>KẾT LUẬN:</a:t>
            </a:r>
            <a:endParaRPr b="0" lang="en-US" sz="3600" spc="-1" strike="noStrike">
              <a:latin typeface="Arial"/>
            </a:endParaRPr>
          </a:p>
          <a:p>
            <a:pPr>
              <a:lnSpc>
                <a:spcPct val="100000"/>
              </a:lnSpc>
            </a:pPr>
            <a:endParaRPr b="0" lang="en-US" sz="3600" spc="-1" strike="noStrike">
              <a:latin typeface="Arial"/>
            </a:endParaRPr>
          </a:p>
          <a:p>
            <a:pPr marL="457200" indent="-456840">
              <a:lnSpc>
                <a:spcPct val="100000"/>
              </a:lnSpc>
              <a:buClr>
                <a:srgbClr val="203864"/>
              </a:buClr>
              <a:buFont typeface="Wingdings" charset="2"/>
              <a:buChar char=""/>
            </a:pPr>
            <a:r>
              <a:rPr b="0" lang="en-US" sz="3200" spc="-1" strike="noStrike">
                <a:solidFill>
                  <a:srgbClr val="203864"/>
                </a:solidFill>
                <a:latin typeface="Arial"/>
              </a:rPr>
              <a:t>Thuật toán </a:t>
            </a:r>
            <a:r>
              <a:rPr b="1" lang="en-US" sz="3200" spc="-1" strike="noStrike">
                <a:solidFill>
                  <a:srgbClr val="203864"/>
                </a:solidFill>
                <a:latin typeface="Arial"/>
              </a:rPr>
              <a:t>local-edge preserving filter &amp; saliency extraction</a:t>
            </a:r>
            <a:r>
              <a:rPr b="0" lang="en-US" sz="3200" spc="-1" strike="noStrike">
                <a:solidFill>
                  <a:srgbClr val="203864"/>
                </a:solidFill>
                <a:latin typeface="Arial"/>
              </a:rPr>
              <a:t> cho kết quả tương đối tốt trên các tập dữ liệu thử nghiệm</a:t>
            </a:r>
            <a:endParaRPr b="0" lang="en-US" sz="3200" spc="-1" strike="noStrike">
              <a:latin typeface="Arial"/>
            </a:endParaRPr>
          </a:p>
          <a:p>
            <a:pPr>
              <a:lnSpc>
                <a:spcPct val="100000"/>
              </a:lnSpc>
            </a:pPr>
            <a:endParaRPr b="0" lang="en-US" sz="3200" spc="-1" strike="noStrike">
              <a:latin typeface="Arial"/>
            </a:endParaRPr>
          </a:p>
          <a:p>
            <a:pPr marL="457200" indent="-456840">
              <a:lnSpc>
                <a:spcPct val="100000"/>
              </a:lnSpc>
              <a:buClr>
                <a:srgbClr val="203864"/>
              </a:buClr>
              <a:buFont typeface="Wingdings" charset="2"/>
              <a:buChar char=""/>
            </a:pPr>
            <a:r>
              <a:rPr b="0" lang="en-US" sz="3200" spc="-1" strike="noStrike">
                <a:solidFill>
                  <a:srgbClr val="203864"/>
                </a:solidFill>
                <a:latin typeface="Arial"/>
              </a:rPr>
              <a:t>Tốc độ khi triển khai thuật toán trên FPGA có thể đạt được 25-30 hình/giây với mức năng lượng phù hợp cho các hệ thống nhúng yêu cầu công suất thấp</a:t>
            </a:r>
            <a:endParaRPr b="0" lang="en-US" sz="3200" spc="-1" strike="noStrike">
              <a:latin typeface="Arial"/>
            </a:endParaRPr>
          </a:p>
        </p:txBody>
      </p:sp>
      <p:sp>
        <p:nvSpPr>
          <p:cNvPr id="698"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53</a:t>
            </a:r>
            <a:endParaRPr b="0" lang="en-US" sz="1800" spc="-1" strike="noStrike">
              <a:latin typeface="Arial"/>
            </a:endParaRPr>
          </a:p>
        </p:txBody>
      </p:sp>
    </p:spTree>
  </p:cSld>
  <p:timing>
    <p:tnLst>
      <p:par>
        <p:cTn id="756" dur="indefinite" restart="never" nodeType="tmRoot">
          <p:childTnLst>
            <p:seq>
              <p:cTn id="757" dur="indefinite" nodeType="mainSeq">
                <p:childTnLst>
                  <p:par>
                    <p:cTn id="758" fill="hold">
                      <p:stCondLst>
                        <p:cond delay="0"/>
                      </p:stCondLst>
                      <p:childTnLst>
                        <p:par>
                          <p:cTn id="759" fill="hold">
                            <p:stCondLst>
                              <p:cond delay="0"/>
                            </p:stCondLst>
                            <p:childTnLst>
                              <p:par>
                                <p:cTn id="760" nodeType="withEffect" fill="hold" presetClass="entr" presetID="42">
                                  <p:stCondLst>
                                    <p:cond delay="0"/>
                                  </p:stCondLst>
                                  <p:childTnLst>
                                    <p:set>
                                      <p:cBhvr>
                                        <p:cTn id="761" dur="1" fill="hold">
                                          <p:stCondLst>
                                            <p:cond delay="0"/>
                                          </p:stCondLst>
                                        </p:cTn>
                                        <p:tgtEl>
                                          <p:spTgt spid="697"/>
                                        </p:tgtEl>
                                        <p:attrNameLst>
                                          <p:attrName>style.visibility</p:attrName>
                                        </p:attrNameLst>
                                      </p:cBhvr>
                                      <p:to>
                                        <p:strVal val="visible"/>
                                      </p:to>
                                    </p:set>
                                    <p:animEffect filter="fade" transition="in">
                                      <p:cBhvr additive="repl">
                                        <p:cTn id="762" dur="300"/>
                                        <p:tgtEl>
                                          <p:spTgt spid="697"/>
                                        </p:tgtEl>
                                      </p:cBhvr>
                                    </p:animEffect>
                                    <p:anim calcmode="lin" valueType="num">
                                      <p:cBhvr additive="repl">
                                        <p:cTn id="763" dur="300" fill="hold"/>
                                        <p:tgtEl>
                                          <p:spTgt spid="697"/>
                                        </p:tgtEl>
                                        <p:attrNameLst>
                                          <p:attrName>ppt_x</p:attrName>
                                        </p:attrNameLst>
                                      </p:cBhvr>
                                      <p:tavLst>
                                        <p:tav tm="0">
                                          <p:val>
                                            <p:strVal val="#ppt_x"/>
                                          </p:val>
                                        </p:tav>
                                        <p:tav tm="100000">
                                          <p:val>
                                            <p:strVal val="#ppt_x"/>
                                          </p:val>
                                        </p:tav>
                                      </p:tavLst>
                                    </p:anim>
                                    <p:anim calcmode="lin" valueType="num">
                                      <p:cBhvr additive="repl">
                                        <p:cTn id="764" dur="300" fill="hold"/>
                                        <p:tgtEl>
                                          <p:spTgt spid="697"/>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99"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700" name="Picture 5" descr=""/>
          <p:cNvPicPr/>
          <p:nvPr/>
        </p:nvPicPr>
        <p:blipFill>
          <a:blip r:embed="rId2"/>
          <a:stretch/>
        </p:blipFill>
        <p:spPr>
          <a:xfrm>
            <a:off x="0" y="0"/>
            <a:ext cx="1521720" cy="1070280"/>
          </a:xfrm>
          <a:prstGeom prst="rect">
            <a:avLst/>
          </a:prstGeom>
          <a:ln>
            <a:noFill/>
          </a:ln>
        </p:spPr>
      </p:pic>
      <p:sp>
        <p:nvSpPr>
          <p:cNvPr id="701" name="CustomShape 2"/>
          <p:cNvSpPr/>
          <p:nvPr/>
        </p:nvSpPr>
        <p:spPr>
          <a:xfrm>
            <a:off x="1647720" y="126720"/>
            <a:ext cx="105440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Kết luận và hướng phát triển</a:t>
            </a:r>
            <a:endParaRPr b="0" lang="en-US" sz="3600" spc="-1" strike="noStrike">
              <a:latin typeface="Arial"/>
            </a:endParaRPr>
          </a:p>
        </p:txBody>
      </p:sp>
      <p:sp>
        <p:nvSpPr>
          <p:cNvPr id="702" name="CustomShape 3"/>
          <p:cNvSpPr/>
          <p:nvPr/>
        </p:nvSpPr>
        <p:spPr>
          <a:xfrm>
            <a:off x="1210320" y="1346760"/>
            <a:ext cx="10273320" cy="508716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203864"/>
              </a:buClr>
              <a:buFont typeface="Arial"/>
              <a:buChar char="•"/>
            </a:pPr>
            <a:r>
              <a:rPr b="1" lang="en-US" sz="3600" spc="-1" strike="noStrike">
                <a:solidFill>
                  <a:srgbClr val="203864"/>
                </a:solidFill>
                <a:latin typeface="Arial"/>
              </a:rPr>
              <a:t>Hướng phát triển:</a:t>
            </a:r>
            <a:endParaRPr b="0" lang="en-US" sz="3600" spc="-1" strike="noStrike">
              <a:latin typeface="Arial"/>
            </a:endParaRPr>
          </a:p>
          <a:p>
            <a:pPr>
              <a:lnSpc>
                <a:spcPct val="100000"/>
              </a:lnSpc>
            </a:pPr>
            <a:endParaRPr b="0" lang="en-US" sz="3600" spc="-1" strike="noStrike">
              <a:latin typeface="Arial"/>
            </a:endParaRPr>
          </a:p>
          <a:p>
            <a:pPr marL="343080" indent="-342720">
              <a:lnSpc>
                <a:spcPct val="100000"/>
              </a:lnSpc>
              <a:buClr>
                <a:srgbClr val="203864"/>
              </a:buClr>
              <a:buFont typeface="Wingdings" charset="2"/>
              <a:buChar char=""/>
            </a:pPr>
            <a:r>
              <a:rPr b="0" lang="en-US" sz="3200" spc="-1" strike="noStrike">
                <a:solidFill>
                  <a:srgbClr val="203864"/>
                </a:solidFill>
                <a:latin typeface="Arial"/>
              </a:rPr>
              <a:t>Nghiên cứu các bộ lọc khác thay cho local edge-preserving filter, ví dụ như guided filter…</a:t>
            </a:r>
            <a:endParaRPr b="0" lang="en-US" sz="3200" spc="-1" strike="noStrike">
              <a:latin typeface="Arial"/>
            </a:endParaRPr>
          </a:p>
          <a:p>
            <a:pPr>
              <a:lnSpc>
                <a:spcPct val="100000"/>
              </a:lnSpc>
            </a:pPr>
            <a:endParaRPr b="0" lang="en-US" sz="3200" spc="-1" strike="noStrike">
              <a:latin typeface="Arial"/>
            </a:endParaRPr>
          </a:p>
          <a:p>
            <a:pPr marL="343080" indent="-342720">
              <a:lnSpc>
                <a:spcPct val="100000"/>
              </a:lnSpc>
              <a:buClr>
                <a:srgbClr val="203864"/>
              </a:buClr>
              <a:buFont typeface="Wingdings" charset="2"/>
              <a:buChar char=""/>
            </a:pPr>
            <a:r>
              <a:rPr b="0" lang="en-US" sz="3200" spc="-1" strike="noStrike">
                <a:solidFill>
                  <a:srgbClr val="203864"/>
                </a:solidFill>
                <a:latin typeface="Arial"/>
              </a:rPr>
              <a:t>Thay vì số fixed-point ta có thể triển khai với số floating-point</a:t>
            </a:r>
            <a:endParaRPr b="0" lang="en-US" sz="3200" spc="-1" strike="noStrike">
              <a:latin typeface="Arial"/>
            </a:endParaRPr>
          </a:p>
          <a:p>
            <a:pPr>
              <a:lnSpc>
                <a:spcPct val="100000"/>
              </a:lnSpc>
            </a:pPr>
            <a:endParaRPr b="0" lang="en-US" sz="3200" spc="-1" strike="noStrike">
              <a:latin typeface="Arial"/>
            </a:endParaRPr>
          </a:p>
          <a:p>
            <a:pPr marL="343080" indent="-342720">
              <a:lnSpc>
                <a:spcPct val="100000"/>
              </a:lnSpc>
              <a:buClr>
                <a:srgbClr val="203864"/>
              </a:buClr>
              <a:buFont typeface="Wingdings" charset="2"/>
              <a:buChar char=""/>
            </a:pPr>
            <a:r>
              <a:rPr b="0" lang="en-US" sz="3200" spc="-1" strike="noStrike">
                <a:solidFill>
                  <a:srgbClr val="203864"/>
                </a:solidFill>
                <a:latin typeface="Arial"/>
              </a:rPr>
              <a:t>Triển khai trên các dòng FPGA khác như Artix-7, Zynq-7000,…</a:t>
            </a:r>
            <a:endParaRPr b="0" lang="en-US" sz="3200" spc="-1" strike="noStrike">
              <a:latin typeface="Arial"/>
            </a:endParaRPr>
          </a:p>
        </p:txBody>
      </p:sp>
      <p:sp>
        <p:nvSpPr>
          <p:cNvPr id="703"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54</a:t>
            </a:r>
            <a:endParaRPr b="0" lang="en-US" sz="1800" spc="-1" strike="noStrike">
              <a:latin typeface="Arial"/>
            </a:endParaRPr>
          </a:p>
        </p:txBody>
      </p:sp>
    </p:spTree>
  </p:cSld>
  <p:timing>
    <p:tnLst>
      <p:par>
        <p:cTn id="765" dur="indefinite" restart="never" nodeType="tmRoot">
          <p:childTnLst>
            <p:seq>
              <p:cTn id="766" dur="indefinite" nodeType="mainSeq">
                <p:childTnLst>
                  <p:par>
                    <p:cTn id="767" fill="hold">
                      <p:stCondLst>
                        <p:cond delay="0"/>
                      </p:stCondLst>
                      <p:childTnLst>
                        <p:par>
                          <p:cTn id="768" fill="hold">
                            <p:stCondLst>
                              <p:cond delay="0"/>
                            </p:stCondLst>
                            <p:childTnLst>
                              <p:par>
                                <p:cTn id="769" nodeType="withEffect" fill="hold" presetClass="entr" presetID="42">
                                  <p:stCondLst>
                                    <p:cond delay="0"/>
                                  </p:stCondLst>
                                  <p:childTnLst>
                                    <p:set>
                                      <p:cBhvr>
                                        <p:cTn id="770" dur="1" fill="hold">
                                          <p:stCondLst>
                                            <p:cond delay="0"/>
                                          </p:stCondLst>
                                        </p:cTn>
                                        <p:tgtEl>
                                          <p:spTgt spid="702"/>
                                        </p:tgtEl>
                                        <p:attrNameLst>
                                          <p:attrName>style.visibility</p:attrName>
                                        </p:attrNameLst>
                                      </p:cBhvr>
                                      <p:to>
                                        <p:strVal val="visible"/>
                                      </p:to>
                                    </p:set>
                                    <p:animEffect filter="fade" transition="in">
                                      <p:cBhvr additive="repl">
                                        <p:cTn id="771" dur="300"/>
                                        <p:tgtEl>
                                          <p:spTgt spid="702"/>
                                        </p:tgtEl>
                                      </p:cBhvr>
                                    </p:animEffect>
                                    <p:anim calcmode="lin" valueType="num">
                                      <p:cBhvr additive="repl">
                                        <p:cTn id="772" dur="300" fill="hold"/>
                                        <p:tgtEl>
                                          <p:spTgt spid="702"/>
                                        </p:tgtEl>
                                        <p:attrNameLst>
                                          <p:attrName>ppt_x</p:attrName>
                                        </p:attrNameLst>
                                      </p:cBhvr>
                                      <p:tavLst>
                                        <p:tav tm="0">
                                          <p:val>
                                            <p:strVal val="#ppt_x"/>
                                          </p:val>
                                        </p:tav>
                                        <p:tav tm="100000">
                                          <p:val>
                                            <p:strVal val="#ppt_x"/>
                                          </p:val>
                                        </p:tav>
                                      </p:tavLst>
                                    </p:anim>
                                    <p:anim calcmode="lin" valueType="num">
                                      <p:cBhvr additive="repl">
                                        <p:cTn id="773" dur="300" fill="hold"/>
                                        <p:tgtEl>
                                          <p:spTgt spid="70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04"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705" name="Picture 5" descr=""/>
          <p:cNvPicPr/>
          <p:nvPr/>
        </p:nvPicPr>
        <p:blipFill>
          <a:blip r:embed="rId2"/>
          <a:stretch/>
        </p:blipFill>
        <p:spPr>
          <a:xfrm>
            <a:off x="0" y="0"/>
            <a:ext cx="1521720" cy="1070280"/>
          </a:xfrm>
          <a:prstGeom prst="rect">
            <a:avLst/>
          </a:prstGeom>
          <a:ln>
            <a:noFill/>
          </a:ln>
        </p:spPr>
      </p:pic>
      <p:sp>
        <p:nvSpPr>
          <p:cNvPr id="706" name="CustomShape 2"/>
          <p:cNvSpPr/>
          <p:nvPr/>
        </p:nvSpPr>
        <p:spPr>
          <a:xfrm>
            <a:off x="1647720" y="126720"/>
            <a:ext cx="503712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Tài liệu tham khảo</a:t>
            </a:r>
            <a:endParaRPr b="0" lang="en-US" sz="3600" spc="-1" strike="noStrike">
              <a:latin typeface="Arial"/>
            </a:endParaRPr>
          </a:p>
        </p:txBody>
      </p:sp>
      <p:sp>
        <p:nvSpPr>
          <p:cNvPr id="707" name="CustomShape 3"/>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55</a:t>
            </a:r>
            <a:endParaRPr b="0" lang="en-US" sz="1800" spc="-1" strike="noStrike">
              <a:latin typeface="Arial"/>
            </a:endParaRPr>
          </a:p>
        </p:txBody>
      </p:sp>
      <p:graphicFrame>
        <p:nvGraphicFramePr>
          <p:cNvPr id="708" name="Table 4"/>
          <p:cNvGraphicFramePr/>
          <p:nvPr/>
        </p:nvGraphicFramePr>
        <p:xfrm>
          <a:off x="839880" y="1587960"/>
          <a:ext cx="10743840" cy="2917080"/>
        </p:xfrm>
        <a:graphic>
          <a:graphicData uri="http://schemas.openxmlformats.org/drawingml/2006/table">
            <a:tbl>
              <a:tblPr/>
              <a:tblGrid>
                <a:gridCol w="3860640"/>
                <a:gridCol w="6883200"/>
              </a:tblGrid>
              <a:tr h="1189080">
                <a:tc>
                  <a:txBody>
                    <a:bodyPr/>
                    <a:p>
                      <a:pPr>
                        <a:lnSpc>
                          <a:spcPct val="100000"/>
                        </a:lnSpc>
                      </a:pPr>
                      <a:r>
                        <a:rPr b="0" lang="en-US" sz="2400" spc="-1" strike="noStrike">
                          <a:solidFill>
                            <a:srgbClr val="000000"/>
                          </a:solidFill>
                          <a:latin typeface="Arial"/>
                        </a:rPr>
                        <a:t>[</a:t>
                      </a:r>
                      <a:r>
                        <a:rPr b="1" lang="en-US" sz="2400" spc="-1" strike="noStrike">
                          <a:solidFill>
                            <a:srgbClr val="000000"/>
                          </a:solidFill>
                          <a:latin typeface="Arial"/>
                        </a:rPr>
                        <a:t>Elsevier B.V, 2003</a:t>
                      </a:r>
                      <a:r>
                        <a:rPr b="0" lang="en-US" sz="2400" spc="-1" strike="noStrike">
                          <a:solidFill>
                            <a:srgbClr val="000000"/>
                          </a:solidFill>
                          <a:latin typeface="Arial"/>
                        </a:rPr>
                        <a:t>]</a:t>
                      </a:r>
                      <a:endParaRPr b="0" lang="en-US" sz="2400" spc="-1" strike="noStrike">
                        <a:latin typeface="Arial"/>
                      </a:endParaRPr>
                    </a:p>
                  </a:txBody>
                  <a:tcPr marL="91440" marR="91440">
                    <a:noFill/>
                  </a:tcPr>
                </a:tc>
                <a:tc>
                  <a:txBody>
                    <a:bodyPr/>
                    <a:p>
                      <a:pPr>
                        <a:lnSpc>
                          <a:spcPct val="100000"/>
                        </a:lnSpc>
                      </a:pPr>
                      <a:r>
                        <a:rPr b="0" i="1" lang="en-US" sz="2400" spc="-1" strike="noStrike">
                          <a:solidFill>
                            <a:srgbClr val="000000"/>
                          </a:solidFill>
                          <a:latin typeface="Arial"/>
                        </a:rPr>
                        <a:t>Gemma Piella</a:t>
                      </a:r>
                      <a:endParaRPr b="0" lang="en-US" sz="2400" spc="-1" strike="noStrike">
                        <a:latin typeface="Arial"/>
                      </a:endParaRPr>
                    </a:p>
                    <a:p>
                      <a:pPr>
                        <a:lnSpc>
                          <a:spcPct val="100000"/>
                        </a:lnSpc>
                      </a:pPr>
                      <a:r>
                        <a:rPr b="1" lang="en-US" sz="2400" spc="-1" strike="noStrike">
                          <a:solidFill>
                            <a:srgbClr val="000000"/>
                          </a:solidFill>
                          <a:latin typeface="Arial"/>
                        </a:rPr>
                        <a:t>A general framework for multi-resolution image fusion: from pixels to regions</a:t>
                      </a:r>
                      <a:endParaRPr b="0" lang="en-US" sz="2400" spc="-1" strike="noStrike">
                        <a:latin typeface="Arial"/>
                      </a:endParaRPr>
                    </a:p>
                  </a:txBody>
                  <a:tcPr marL="91440" marR="91440">
                    <a:noFill/>
                  </a:tcPr>
                </a:tc>
              </a:tr>
              <a:tr h="1920600">
                <a:tc>
                  <a:txBody>
                    <a:bodyPr/>
                    <a:p>
                      <a:pPr>
                        <a:lnSpc>
                          <a:spcPct val="100000"/>
                        </a:lnSpc>
                      </a:pPr>
                      <a:r>
                        <a:rPr b="0" lang="en-US" sz="2400" spc="-1" strike="noStrike">
                          <a:solidFill>
                            <a:srgbClr val="000000"/>
                          </a:solidFill>
                          <a:latin typeface="Arial"/>
                        </a:rPr>
                        <a:t>[</a:t>
                      </a:r>
                      <a:r>
                        <a:rPr b="1" lang="en-US" sz="2400" spc="-1" strike="noStrike">
                          <a:solidFill>
                            <a:srgbClr val="000000"/>
                          </a:solidFill>
                          <a:latin typeface="Arial"/>
                        </a:rPr>
                        <a:t>Journal of the Optical Society of America A, 2017</a:t>
                      </a:r>
                      <a:r>
                        <a:rPr b="0" lang="en-US" sz="2400" spc="-1" strike="noStrike">
                          <a:solidFill>
                            <a:srgbClr val="000000"/>
                          </a:solidFill>
                          <a:latin typeface="Arial"/>
                        </a:rPr>
                        <a:t>]</a:t>
                      </a:r>
                      <a:endParaRPr b="0" lang="en-US" sz="2400" spc="-1" strike="noStrike">
                        <a:latin typeface="Arial"/>
                      </a:endParaRPr>
                    </a:p>
                  </a:txBody>
                  <a:tcPr marL="91440" marR="91440">
                    <a:noFill/>
                  </a:tcPr>
                </a:tc>
                <a:tc>
                  <a:txBody>
                    <a:bodyPr/>
                    <a:p>
                      <a:pPr>
                        <a:lnSpc>
                          <a:spcPct val="100000"/>
                        </a:lnSpc>
                      </a:pPr>
                      <a:r>
                        <a:rPr b="0" i="1" lang="en-US" sz="2400" spc="-1" strike="noStrike">
                          <a:solidFill>
                            <a:srgbClr val="000000"/>
                          </a:solidFill>
                          <a:latin typeface="Arial"/>
                        </a:rPr>
                        <a:t>Xiaoye Zhang, Yong Ma, Fan Fan, Ying Zhang, and Jun Huang</a:t>
                      </a:r>
                      <a:endParaRPr b="0" lang="en-US" sz="2400" spc="-1" strike="noStrike">
                        <a:latin typeface="Arial"/>
                      </a:endParaRPr>
                    </a:p>
                    <a:p>
                      <a:pPr>
                        <a:lnSpc>
                          <a:spcPct val="100000"/>
                        </a:lnSpc>
                      </a:pPr>
                      <a:r>
                        <a:rPr b="1" lang="en-US" sz="2400" spc="-1" strike="noStrike">
                          <a:solidFill>
                            <a:srgbClr val="000000"/>
                          </a:solidFill>
                          <a:latin typeface="Arial"/>
                        </a:rPr>
                        <a:t>Infrared and visible image fusion via saliency analysis and local edge-preserving multi-scale decomposition</a:t>
                      </a:r>
                      <a:endParaRPr b="0" lang="en-US" sz="2400" spc="-1" strike="noStrike">
                        <a:latin typeface="Arial"/>
                      </a:endParaRPr>
                    </a:p>
                  </a:txBody>
                  <a:tcPr marL="91440" marR="91440">
                    <a:noFill/>
                  </a:tcPr>
                </a:tc>
              </a:tr>
              <a:tr h="457560">
                <a:tc>
                  <a:tcPr marL="91440" marR="91440">
                    <a:noFill/>
                  </a:tcPr>
                </a:tc>
                <a:tc>
                  <a:tcPr marL="91440" marR="91440">
                    <a:noFill/>
                  </a:tcPr>
                </a:tc>
              </a:tr>
              <a:tr h="457560">
                <a:tc>
                  <a:tcPr marL="91440" marR="91440">
                    <a:noFill/>
                  </a:tcPr>
                </a:tc>
                <a:tc>
                  <a:tcPr marL="91440" marR="91440">
                    <a:noFill/>
                  </a:tcPr>
                </a:tc>
              </a:tr>
              <a:tr h="457560">
                <a:tc>
                  <a:tcPr marL="91440" marR="91440">
                    <a:noFill/>
                  </a:tcPr>
                </a:tc>
                <a:tc>
                  <a:tcPr marL="91440" marR="91440">
                    <a:noFill/>
                  </a:tcPr>
                </a:tc>
              </a:tr>
              <a:tr h="457560">
                <a:tc>
                  <a:tcPr marL="91440" marR="91440">
                    <a:noFill/>
                  </a:tcPr>
                </a:tc>
                <a:tc>
                  <a:tcPr marL="91440" marR="91440">
                    <a:noFill/>
                  </a:tcPr>
                </a:tc>
              </a:tr>
              <a:tr h="457560">
                <a:tc>
                  <a:tcPr marL="91440" marR="91440">
                    <a:noFill/>
                  </a:tcPr>
                </a:tc>
                <a:tc>
                  <a:tcPr marL="91440" marR="91440">
                    <a:noFill/>
                  </a:tcPr>
                </a:tc>
              </a:tr>
              <a:tr h="457560">
                <a:tc>
                  <a:tcPr marL="91440" marR="91440">
                    <a:noFill/>
                  </a:tcPr>
                </a:tc>
                <a:tc>
                  <a:tcPr marL="91440" marR="91440">
                    <a:noFill/>
                  </a:tcPr>
                </a:tc>
              </a:tr>
            </a:tbl>
          </a:graphicData>
        </a:graphic>
      </p:graphicFrame>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CustomShape 1"/>
          <p:cNvSpPr/>
          <p:nvPr/>
        </p:nvSpPr>
        <p:spPr>
          <a:xfrm>
            <a:off x="380880" y="1989000"/>
            <a:ext cx="11431080" cy="2653920"/>
          </a:xfrm>
          <a:prstGeom prst="rect">
            <a:avLst/>
          </a:prstGeom>
          <a:gradFill rotWithShape="0">
            <a:gsLst>
              <a:gs pos="0">
                <a:srgbClr val="163794"/>
              </a:gs>
              <a:gs pos="50000">
                <a:srgbClr val="0a1944"/>
              </a:gs>
              <a:gs pos="100000">
                <a:srgbClr val="163794"/>
              </a:gs>
            </a:gsLst>
            <a:lin ang="10800000"/>
          </a:gradFill>
          <a:ln>
            <a:noFill/>
          </a:ln>
        </p:spPr>
        <p:style>
          <a:lnRef idx="0"/>
          <a:fillRef idx="0"/>
          <a:effectRef idx="0"/>
          <a:fontRef idx="minor"/>
        </p:style>
        <p:txBody>
          <a:bodyPr lIns="90000" rIns="90000" tIns="46800" bIns="46800" anchor="ctr"/>
          <a:p>
            <a:pPr algn="ctr">
              <a:lnSpc>
                <a:spcPct val="100000"/>
              </a:lnSpc>
            </a:pPr>
            <a:r>
              <a:rPr b="1" lang="en-US" sz="2800" spc="-1" strike="noStrike">
                <a:solidFill>
                  <a:srgbClr val="ffffff"/>
                </a:solidFill>
                <a:latin typeface="Verdana"/>
                <a:ea typeface="ＭＳ Ｐゴシック"/>
              </a:rPr>
              <a:t>ĐỒ ÁN TỐT NGHIỆP</a:t>
            </a:r>
            <a:endParaRPr b="0" lang="en-US" sz="2800" spc="-1" strike="noStrike">
              <a:latin typeface="Arial"/>
            </a:endParaRPr>
          </a:p>
          <a:p>
            <a:pPr algn="ctr">
              <a:lnSpc>
                <a:spcPct val="100000"/>
              </a:lnSpc>
            </a:pPr>
            <a:r>
              <a:rPr b="1" lang="en-US" sz="2800" spc="-1" strike="noStrike">
                <a:solidFill>
                  <a:srgbClr val="ffffff"/>
                </a:solidFill>
                <a:latin typeface="Verdana"/>
                <a:ea typeface="ＭＳ Ｐゴシック"/>
              </a:rPr>
              <a:t>NGÀNH KỸ THUẬT MÁY TÍNH</a:t>
            </a:r>
            <a:endParaRPr b="0" lang="en-US" sz="2800" spc="-1" strike="noStrike">
              <a:latin typeface="Arial"/>
            </a:endParaRPr>
          </a:p>
          <a:p>
            <a:pPr algn="ctr">
              <a:lnSpc>
                <a:spcPct val="100000"/>
              </a:lnSpc>
            </a:pPr>
            <a:endParaRPr b="0" lang="en-US" sz="2800" spc="-1" strike="noStrike">
              <a:latin typeface="Arial"/>
            </a:endParaRPr>
          </a:p>
          <a:p>
            <a:pPr algn="ctr">
              <a:lnSpc>
                <a:spcPct val="100000"/>
              </a:lnSpc>
            </a:pPr>
            <a:r>
              <a:rPr b="1" lang="en-US" sz="2800" spc="-1" strike="noStrike">
                <a:solidFill>
                  <a:srgbClr val="ffffff"/>
                </a:solidFill>
                <a:latin typeface="Verdana"/>
                <a:ea typeface="ＭＳ Ｐゴシック"/>
              </a:rPr>
              <a:t>NGHIÊN CỨU VÀ TRIỂN KHAI THUẬT TOÁN FUSION TRÊN NỀN TẢNG FPGA</a:t>
            </a:r>
            <a:endParaRPr b="0" lang="en-US" sz="2800" spc="-1" strike="noStrike">
              <a:latin typeface="Arial"/>
            </a:endParaRPr>
          </a:p>
        </p:txBody>
      </p:sp>
      <p:sp>
        <p:nvSpPr>
          <p:cNvPr id="710" name="CustomShape 2"/>
          <p:cNvSpPr/>
          <p:nvPr/>
        </p:nvSpPr>
        <p:spPr>
          <a:xfrm>
            <a:off x="738360" y="4929120"/>
            <a:ext cx="10716840" cy="1719000"/>
          </a:xfrm>
          <a:prstGeom prst="rect">
            <a:avLst/>
          </a:prstGeom>
          <a:noFill/>
          <a:ln>
            <a:noFill/>
          </a:ln>
        </p:spPr>
        <p:style>
          <a:lnRef idx="0"/>
          <a:fillRef idx="0"/>
          <a:effectRef idx="0"/>
          <a:fontRef idx="minor"/>
        </p:style>
        <p:txBody>
          <a:bodyPr lIns="90000" rIns="90000" tIns="46800" bIns="46800"/>
          <a:p>
            <a:pPr algn="ctr">
              <a:lnSpc>
                <a:spcPct val="90000"/>
              </a:lnSpc>
              <a:spcBef>
                <a:spcPts val="1001"/>
              </a:spcBef>
            </a:pPr>
            <a:r>
              <a:rPr b="1" lang="en-US" sz="2400" spc="-1" strike="noStrike">
                <a:solidFill>
                  <a:srgbClr val="000000"/>
                </a:solidFill>
                <a:latin typeface="Arial"/>
                <a:ea typeface="SimSun"/>
              </a:rPr>
              <a:t>Lê Thanh Tùng</a:t>
            </a:r>
            <a:endParaRPr b="0" lang="en-US" sz="2400" spc="-1" strike="noStrike">
              <a:latin typeface="Arial"/>
            </a:endParaRPr>
          </a:p>
          <a:p>
            <a:pPr algn="ctr">
              <a:lnSpc>
                <a:spcPct val="90000"/>
              </a:lnSpc>
              <a:spcBef>
                <a:spcPts val="1001"/>
              </a:spcBef>
            </a:pPr>
            <a:r>
              <a:rPr b="0" lang="en-US" sz="1400" spc="-1" strike="noStrike">
                <a:solidFill>
                  <a:srgbClr val="000000"/>
                </a:solidFill>
                <a:latin typeface="Arial"/>
                <a:ea typeface="ＭＳ Ｐゴシック"/>
              </a:rPr>
              <a:t>Bộ môn Kỹ thuật máy tính, Viện Công nghệ thông tin và Truyền thông, Trường Đại học Bách khoa Hà Nội</a:t>
            </a:r>
            <a:endParaRPr b="0" lang="en-US" sz="1400" spc="-1" strike="noStrike">
              <a:latin typeface="Arial"/>
            </a:endParaRPr>
          </a:p>
          <a:p>
            <a:pPr algn="ctr">
              <a:lnSpc>
                <a:spcPct val="90000"/>
              </a:lnSpc>
              <a:spcBef>
                <a:spcPts val="1001"/>
              </a:spcBef>
            </a:pPr>
            <a:r>
              <a:rPr b="1" lang="en-US" sz="1800" spc="-1" strike="noStrike">
                <a:solidFill>
                  <a:srgbClr val="000000"/>
                </a:solidFill>
                <a:latin typeface="Arial"/>
                <a:ea typeface="ＭＳ Ｐゴシック"/>
              </a:rPr>
              <a:t>GVHD : Th.S. Nguyễn Đức Tiến</a:t>
            </a:r>
            <a:endParaRPr b="0" lang="en-US" sz="1800" spc="-1" strike="noStrike">
              <a:latin typeface="Arial"/>
            </a:endParaRPr>
          </a:p>
          <a:p>
            <a:pPr algn="ctr">
              <a:lnSpc>
                <a:spcPct val="90000"/>
              </a:lnSpc>
              <a:spcBef>
                <a:spcPts val="1001"/>
              </a:spcBef>
            </a:pPr>
            <a:r>
              <a:rPr b="1" lang="en-US" sz="1200" spc="-1" strike="noStrike">
                <a:solidFill>
                  <a:srgbClr val="000000"/>
                </a:solidFill>
                <a:latin typeface="Arial"/>
                <a:ea typeface="ＭＳ Ｐゴシック"/>
              </a:rPr>
              <a:t>tung.lt145095@gmail.com, tiennd@soict.hust.edu.vn</a:t>
            </a:r>
            <a:endParaRPr b="0" lang="en-US" sz="1200" spc="-1" strike="noStrike">
              <a:latin typeface="Arial"/>
            </a:endParaRPr>
          </a:p>
        </p:txBody>
      </p:sp>
      <p:pic>
        <p:nvPicPr>
          <p:cNvPr id="711" name="Picture 1" descr=""/>
          <p:cNvPicPr/>
          <p:nvPr/>
        </p:nvPicPr>
        <p:blipFill>
          <a:blip r:embed="rId1"/>
          <a:stretch/>
        </p:blipFill>
        <p:spPr>
          <a:xfrm>
            <a:off x="-2959560" y="-1303560"/>
            <a:ext cx="1371240" cy="2023200"/>
          </a:xfrm>
          <a:prstGeom prst="rect">
            <a:avLst/>
          </a:prstGeom>
          <a:ln>
            <a:noFill/>
          </a:ln>
        </p:spPr>
      </p:pic>
      <p:pic>
        <p:nvPicPr>
          <p:cNvPr id="712" name="Picture 2" descr=""/>
          <p:cNvPicPr/>
          <p:nvPr/>
        </p:nvPicPr>
        <p:blipFill>
          <a:blip r:embed="rId2"/>
          <a:stretch/>
        </p:blipFill>
        <p:spPr>
          <a:xfrm>
            <a:off x="13696920" y="-2419200"/>
            <a:ext cx="2437920" cy="1978200"/>
          </a:xfrm>
          <a:prstGeom prst="rect">
            <a:avLst/>
          </a:prstGeom>
          <a:ln>
            <a:noFill/>
          </a:ln>
        </p:spPr>
      </p:pic>
      <p:sp>
        <p:nvSpPr>
          <p:cNvPr id="713" name="CustomShape 3"/>
          <p:cNvSpPr/>
          <p:nvPr/>
        </p:nvSpPr>
        <p:spPr>
          <a:xfrm>
            <a:off x="0" y="6647040"/>
            <a:ext cx="12191760" cy="210600"/>
          </a:xfrm>
          <a:prstGeom prst="rect">
            <a:avLst/>
          </a:prstGeom>
          <a:solidFill>
            <a:srgbClr val="a40000"/>
          </a:solidFill>
          <a:ln/>
        </p:spPr>
        <p:style>
          <a:lnRef idx="2">
            <a:schemeClr val="accent1">
              <a:shade val="50000"/>
            </a:schemeClr>
          </a:lnRef>
          <a:fillRef idx="1">
            <a:schemeClr val="accent1"/>
          </a:fillRef>
          <a:effectRef idx="0">
            <a:schemeClr val="accent1"/>
          </a:effectRef>
          <a:fontRef idx="minor"/>
        </p:style>
      </p:sp>
      <p:sp>
        <p:nvSpPr>
          <p:cNvPr id="714" name="CustomShape 4"/>
          <p:cNvSpPr/>
          <p:nvPr/>
        </p:nvSpPr>
        <p:spPr>
          <a:xfrm>
            <a:off x="9150840" y="6583320"/>
            <a:ext cx="302184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ffff"/>
                </a:solidFill>
                <a:latin typeface="Arial"/>
              </a:rPr>
              <a:t>Ver3 - last update 24-may-2019</a:t>
            </a:r>
            <a:endParaRPr b="0" lang="en-US" sz="1600" spc="-1" strike="noStrike">
              <a:latin typeface="Arial"/>
            </a:endParaRPr>
          </a:p>
        </p:txBody>
      </p:sp>
      <p:pic>
        <p:nvPicPr>
          <p:cNvPr id="715" name="Picture 4" descr=""/>
          <p:cNvPicPr/>
          <p:nvPr/>
        </p:nvPicPr>
        <p:blipFill>
          <a:blip r:embed="rId3"/>
          <a:stretch/>
        </p:blipFill>
        <p:spPr>
          <a:xfrm>
            <a:off x="5326200" y="-2617920"/>
            <a:ext cx="3425040" cy="1925640"/>
          </a:xfrm>
          <a:prstGeom prst="rect">
            <a:avLst/>
          </a:prstGeom>
          <a:ln>
            <a:noFill/>
          </a:ln>
        </p:spPr>
      </p:pic>
      <p:pic>
        <p:nvPicPr>
          <p:cNvPr id="716" name="Picture 5" descr=""/>
          <p:cNvPicPr/>
          <p:nvPr/>
        </p:nvPicPr>
        <p:blipFill>
          <a:blip r:embed="rId4"/>
          <a:stretch/>
        </p:blipFill>
        <p:spPr>
          <a:xfrm>
            <a:off x="-1586520" y="-2519280"/>
            <a:ext cx="1967040" cy="1969200"/>
          </a:xfrm>
          <a:prstGeom prst="rect">
            <a:avLst/>
          </a:prstGeom>
          <a:ln>
            <a:noFill/>
          </a:ln>
        </p:spPr>
      </p:pic>
    </p:spTree>
  </p:cSld>
  <p:timing>
    <p:tnLst>
      <p:par>
        <p:cTn id="774" dur="indefinite" restart="never" nodeType="tmRoot">
          <p:childTnLst>
            <p:seq>
              <p:cTn id="775" dur="indefinite" nodeType="mainSeq">
                <p:childTnLst>
                  <p:par>
                    <p:cTn id="776" fill="hold">
                      <p:stCondLst>
                        <p:cond delay="0"/>
                      </p:stCondLst>
                      <p:childTnLst>
                        <p:par>
                          <p:cTn id="777" fill="hold">
                            <p:stCondLst>
                              <p:cond delay="0"/>
                            </p:stCondLst>
                            <p:childTnLst>
                              <p:par>
                                <p:cTn id="778" nodeType="withEffect" fill="hold" presetClass="path" presetID="42">
                                  <p:stCondLst>
                                    <p:cond delay="0"/>
                                  </p:stCondLst>
                                  <p:childTnLst>
                                    <p:animMotion path="M -1.66667E-6 1.11111E-6 L 0.27331 0.18912">
                                      <p:cBhvr>
                                        <p:cTn id="779" dur="1000" fill="hold"/>
                                        <p:tgtEl>
                                          <p:spTgt spid="711"/>
                                        </p:tgtEl>
                                        <p:attrNameLst>
                                          <p:attrName>ppt_x</p:attrName>
                                          <p:attrName>ppt_y</p:attrName>
                                        </p:attrNameLst>
                                      </p:cBhvr>
                                    </p:animMotion>
                                  </p:childTnLst>
                                </p:cTn>
                              </p:par>
                              <p:par>
                                <p:cTn id="780" nodeType="withEffect" fill="hold" presetClass="path" presetID="42">
                                  <p:stCondLst>
                                    <p:cond delay="0"/>
                                  </p:stCondLst>
                                  <p:childTnLst>
                                    <p:animMotion path="M -1.04167E-6 1.11111E-6 L 0.29935 0.36759">
                                      <p:cBhvr>
                                        <p:cTn id="781" dur="1000" fill="hold"/>
                                        <p:tgtEl>
                                          <p:spTgt spid="716"/>
                                        </p:tgtEl>
                                        <p:attrNameLst>
                                          <p:attrName>ppt_x</p:attrName>
                                          <p:attrName>ppt_y</p:attrName>
                                        </p:attrNameLst>
                                      </p:cBhvr>
                                    </p:animMotion>
                                  </p:childTnLst>
                                </p:cTn>
                              </p:par>
                              <p:par>
                                <p:cTn id="782" nodeType="withEffect" fill="hold" presetClass="path" presetID="42">
                                  <p:stCondLst>
                                    <p:cond delay="0"/>
                                  </p:stCondLst>
                                  <p:childTnLst>
                                    <p:animMotion path="M -3.75E-6 3.7037E-6 L 0.04766 0.39074">
                                      <p:cBhvr>
                                        <p:cTn id="783" dur="1000" fill="hold"/>
                                        <p:tgtEl>
                                          <p:spTgt spid="715"/>
                                        </p:tgtEl>
                                        <p:attrNameLst>
                                          <p:attrName>ppt_x</p:attrName>
                                          <p:attrName>ppt_y</p:attrName>
                                        </p:attrNameLst>
                                      </p:cBhvr>
                                    </p:animMotion>
                                  </p:childTnLst>
                                </p:cTn>
                              </p:par>
                              <p:par>
                                <p:cTn id="784" nodeType="withEffect" fill="hold" presetClass="path" presetID="42">
                                  <p:stCondLst>
                                    <p:cond delay="0"/>
                                  </p:stCondLst>
                                  <p:childTnLst>
                                    <p:animMotion path="M 2.5E-6 4.81481E-6 L -0.3556 0.35254">
                                      <p:cBhvr>
                                        <p:cTn id="785" dur="1000" fill="hold"/>
                                        <p:tgtEl>
                                          <p:spTgt spid="712"/>
                                        </p:tgtEl>
                                        <p:attrNameLst>
                                          <p:attrName>ppt_x</p:attrName>
                                          <p:attrName>ppt_y</p:attrName>
                                        </p:attrNameLst>
                                      </p:cBhvr>
                                    </p:animMotion>
                                  </p:childTnLst>
                                </p:cTn>
                              </p:par>
                              <p:par>
                                <p:cTn id="786" nodeType="withEffect" fill="hold" presetClass="entr" presetID="16" presetSubtype="21">
                                  <p:stCondLst>
                                    <p:cond delay="0"/>
                                  </p:stCondLst>
                                  <p:childTnLst>
                                    <p:set>
                                      <p:cBhvr>
                                        <p:cTn id="787" dur="1" fill="hold">
                                          <p:stCondLst>
                                            <p:cond delay="0"/>
                                          </p:stCondLst>
                                        </p:cTn>
                                        <p:tgtEl>
                                          <p:spTgt spid="709"/>
                                        </p:tgtEl>
                                        <p:attrNameLst>
                                          <p:attrName>style.visibility</p:attrName>
                                        </p:attrNameLst>
                                      </p:cBhvr>
                                      <p:to>
                                        <p:strVal val="visible"/>
                                      </p:to>
                                    </p:set>
                                    <p:animEffect filter="barn(inVertical)" transition="in">
                                      <p:cBhvr additive="repl">
                                        <p:cTn id="788" dur="1000"/>
                                        <p:tgtEl>
                                          <p:spTgt spid="709"/>
                                        </p:tgtEl>
                                      </p:cBhvr>
                                    </p:animEffect>
                                  </p:childTnLst>
                                </p:cTn>
                              </p:par>
                              <p:par>
                                <p:cTn id="789" nodeType="withEffect" fill="hold" presetClass="entr" presetID="16" presetSubtype="21">
                                  <p:stCondLst>
                                    <p:cond delay="0"/>
                                  </p:stCondLst>
                                  <p:childTnLst>
                                    <p:set>
                                      <p:cBhvr>
                                        <p:cTn id="790" dur="1" fill="hold">
                                          <p:stCondLst>
                                            <p:cond delay="0"/>
                                          </p:stCondLst>
                                        </p:cTn>
                                        <p:tgtEl>
                                          <p:spTgt spid="710"/>
                                        </p:tgtEl>
                                        <p:attrNameLst>
                                          <p:attrName>style.visibility</p:attrName>
                                        </p:attrNameLst>
                                      </p:cBhvr>
                                      <p:to>
                                        <p:strVal val="visible"/>
                                      </p:to>
                                    </p:set>
                                    <p:animEffect filter="barn(inVertical)" transition="in">
                                      <p:cBhvr additive="repl">
                                        <p:cTn id="791" dur="200"/>
                                        <p:tgtEl>
                                          <p:spTgt spid="7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914400" y="2130480"/>
            <a:ext cx="10362960" cy="1469520"/>
          </a:xfrm>
          <a:prstGeom prst="rect">
            <a:avLst/>
          </a:prstGeom>
          <a:noFill/>
          <a:ln>
            <a:noFill/>
          </a:ln>
        </p:spPr>
        <p:txBody>
          <a:bodyPr lIns="90000" rIns="90000" tIns="46800" bIns="46800" anchor="ctr"/>
          <a:p>
            <a:endParaRPr b="0" lang="en-US" sz="1800" spc="-1" strike="noStrike">
              <a:solidFill>
                <a:srgbClr val="000000"/>
              </a:solidFill>
              <a:latin typeface="Arial"/>
            </a:endParaRPr>
          </a:p>
        </p:txBody>
      </p:sp>
      <p:sp>
        <p:nvSpPr>
          <p:cNvPr id="162" name="TextShape 2"/>
          <p:cNvSpPr txBox="1"/>
          <p:nvPr/>
        </p:nvSpPr>
        <p:spPr>
          <a:xfrm>
            <a:off x="2095560" y="1447920"/>
            <a:ext cx="8000640" cy="533160"/>
          </a:xfrm>
          <a:prstGeom prst="rect">
            <a:avLst/>
          </a:prstGeom>
          <a:noFill/>
          <a:ln>
            <a:noFill/>
          </a:ln>
        </p:spPr>
        <p:txBody>
          <a:bodyPr lIns="90000" rIns="90000" tIns="46800" bIns="46800"/>
          <a:p>
            <a:pPr algn="ctr">
              <a:lnSpc>
                <a:spcPct val="100000"/>
              </a:lnSpc>
              <a:spcBef>
                <a:spcPts val="799"/>
              </a:spcBef>
            </a:pPr>
            <a:r>
              <a:rPr b="1" lang="en-US" sz="3200" spc="-1" strike="noStrike">
                <a:solidFill>
                  <a:srgbClr val="000000"/>
                </a:solidFill>
                <a:latin typeface="Arial"/>
                <a:ea typeface="ＭＳ Ｐゴシック"/>
              </a:rPr>
              <a:t>PHẦN I </a:t>
            </a:r>
            <a:endParaRPr b="0" lang="en-US" sz="3200" spc="-1" strike="noStrike">
              <a:latin typeface="Arial"/>
            </a:endParaRPr>
          </a:p>
        </p:txBody>
      </p:sp>
      <p:sp>
        <p:nvSpPr>
          <p:cNvPr id="163" name="CustomShape 3"/>
          <p:cNvSpPr/>
          <p:nvPr/>
        </p:nvSpPr>
        <p:spPr>
          <a:xfrm>
            <a:off x="380880" y="1989000"/>
            <a:ext cx="11431080" cy="2653920"/>
          </a:xfrm>
          <a:prstGeom prst="rect">
            <a:avLst/>
          </a:prstGeom>
          <a:gradFill rotWithShape="0">
            <a:gsLst>
              <a:gs pos="0">
                <a:srgbClr val="163794"/>
              </a:gs>
              <a:gs pos="50000">
                <a:srgbClr val="0a1944"/>
              </a:gs>
              <a:gs pos="100000">
                <a:srgbClr val="163794"/>
              </a:gs>
            </a:gsLst>
            <a:lin ang="10800000"/>
          </a:gradFill>
          <a:ln>
            <a:noFill/>
          </a:ln>
        </p:spPr>
        <p:style>
          <a:lnRef idx="0"/>
          <a:fillRef idx="0"/>
          <a:effectRef idx="0"/>
          <a:fontRef idx="minor"/>
        </p:style>
        <p:txBody>
          <a:bodyPr lIns="90000" rIns="90000" tIns="46800" bIns="46800" anchor="ctr"/>
          <a:p>
            <a:pPr algn="ctr">
              <a:lnSpc>
                <a:spcPct val="100000"/>
              </a:lnSpc>
            </a:pPr>
            <a:r>
              <a:rPr b="1" lang="en-US" sz="3600" spc="-1" strike="noStrike">
                <a:solidFill>
                  <a:srgbClr val="ffffff"/>
                </a:solidFill>
                <a:latin typeface="Verdana"/>
                <a:ea typeface="ＭＳ Ｐゴシック"/>
              </a:rPr>
              <a:t>TỔNG QUAN ĐỀ TÀI</a:t>
            </a:r>
            <a:endParaRPr b="0" lang="en-US" sz="3600" spc="-1" strike="noStrike">
              <a:latin typeface="Arial"/>
            </a:endParaRPr>
          </a:p>
        </p:txBody>
      </p:sp>
      <p:pic>
        <p:nvPicPr>
          <p:cNvPr id="164" name="Picture 6" descr=""/>
          <p:cNvPicPr/>
          <p:nvPr/>
        </p:nvPicPr>
        <p:blipFill>
          <a:blip r:embed="rId1"/>
          <a:stretch/>
        </p:blipFill>
        <p:spPr>
          <a:xfrm>
            <a:off x="510840" y="356040"/>
            <a:ext cx="2095200" cy="1461960"/>
          </a:xfrm>
          <a:prstGeom prst="rect">
            <a:avLst/>
          </a:prstGeom>
          <a:ln>
            <a:noFill/>
          </a:ln>
        </p:spPr>
      </p:pic>
      <p:sp>
        <p:nvSpPr>
          <p:cNvPr id="165"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ffffff"/>
                </a:solidFill>
                <a:latin typeface="Arial"/>
                <a:ea typeface="ＭＳ Ｐゴシック"/>
              </a:rPr>
              <a:t>05</a:t>
            </a:r>
            <a:endParaRPr b="0" lang="en-US" sz="1800" spc="-1" strike="noStrike">
              <a:latin typeface="Arial"/>
            </a:endParaRPr>
          </a:p>
        </p:txBody>
      </p:sp>
    </p:spTree>
  </p:cSld>
  <p:timing>
    <p:tnLst>
      <p:par>
        <p:cTn id="121" dur="indefinite" restart="never" nodeType="tmRoot">
          <p:childTnLst>
            <p:seq>
              <p:cTn id="122" dur="indefinite" nodeType="mainSeq">
                <p:childTnLst>
                  <p:par>
                    <p:cTn id="123" fill="hold">
                      <p:stCondLst>
                        <p:cond delay="0"/>
                      </p:stCondLst>
                      <p:childTnLst>
                        <p:par>
                          <p:cTn id="124" fill="hold">
                            <p:stCondLst>
                              <p:cond delay="0"/>
                            </p:stCondLst>
                            <p:childTnLst>
                              <p:par>
                                <p:cTn id="125" nodeType="withEffect" fill="hold" presetClass="entr" presetID="10">
                                  <p:stCondLst>
                                    <p:cond delay="0"/>
                                  </p:stCondLst>
                                  <p:childTnLst>
                                    <p:set>
                                      <p:cBhvr>
                                        <p:cTn id="126" dur="1" fill="hold">
                                          <p:stCondLst>
                                            <p:cond delay="0"/>
                                          </p:stCondLst>
                                        </p:cTn>
                                        <p:tgtEl>
                                          <p:spTgt spid="163"/>
                                        </p:tgtEl>
                                        <p:attrNameLst>
                                          <p:attrName>style.visibility</p:attrName>
                                        </p:attrNameLst>
                                      </p:cBhvr>
                                      <p:to>
                                        <p:strVal val="visible"/>
                                      </p:to>
                                    </p:set>
                                    <p:animEffect filter="fade" transition="in">
                                      <p:cBhvr additive="repl">
                                        <p:cTn id="127" dur="1500"/>
                                        <p:tgtEl>
                                          <p:spTgt spid="163"/>
                                        </p:tgtEl>
                                      </p:cBhvr>
                                    </p:animEffect>
                                  </p:childTnLst>
                                </p:cTn>
                              </p:par>
                              <p:par>
                                <p:cTn id="128" nodeType="withEffect" fill="hold" presetClass="entr" presetID="10">
                                  <p:stCondLst>
                                    <p:cond delay="0"/>
                                  </p:stCondLst>
                                  <p:childTnLst>
                                    <p:set>
                                      <p:cBhvr>
                                        <p:cTn id="129" dur="1" fill="hold">
                                          <p:stCondLst>
                                            <p:cond delay="0"/>
                                          </p:stCondLst>
                                        </p:cTn>
                                        <p:tgtEl>
                                          <p:spTgt spid="164"/>
                                        </p:tgtEl>
                                        <p:attrNameLst>
                                          <p:attrName>style.visibility</p:attrName>
                                        </p:attrNameLst>
                                      </p:cBhvr>
                                      <p:to>
                                        <p:strVal val="visible"/>
                                      </p:to>
                                    </p:set>
                                    <p:animEffect filter="fade" transition="in">
                                      <p:cBhvr additive="repl">
                                        <p:cTn id="130" dur="1500"/>
                                        <p:tgtEl>
                                          <p:spTgt spid="16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6"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167" name="Picture 5" descr=""/>
          <p:cNvPicPr/>
          <p:nvPr/>
        </p:nvPicPr>
        <p:blipFill>
          <a:blip r:embed="rId2"/>
          <a:stretch/>
        </p:blipFill>
        <p:spPr>
          <a:xfrm>
            <a:off x="0" y="0"/>
            <a:ext cx="1521720" cy="1070280"/>
          </a:xfrm>
          <a:prstGeom prst="rect">
            <a:avLst/>
          </a:prstGeom>
          <a:ln>
            <a:noFill/>
          </a:ln>
        </p:spPr>
      </p:pic>
      <p:sp>
        <p:nvSpPr>
          <p:cNvPr id="168" name="CustomShape 2"/>
          <p:cNvSpPr/>
          <p:nvPr/>
        </p:nvSpPr>
        <p:spPr>
          <a:xfrm>
            <a:off x="1647720" y="126720"/>
            <a:ext cx="503712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Tổng quan đề tài</a:t>
            </a:r>
            <a:endParaRPr b="0" lang="en-US" sz="3600" spc="-1" strike="noStrike">
              <a:latin typeface="Arial"/>
            </a:endParaRPr>
          </a:p>
        </p:txBody>
      </p:sp>
      <p:sp>
        <p:nvSpPr>
          <p:cNvPr id="169" name="CustomShape 3"/>
          <p:cNvSpPr/>
          <p:nvPr/>
        </p:nvSpPr>
        <p:spPr>
          <a:xfrm>
            <a:off x="1522080" y="1346760"/>
            <a:ext cx="9665640" cy="1370160"/>
          </a:xfrm>
          <a:prstGeom prst="rect">
            <a:avLst/>
          </a:prstGeom>
          <a:noFill/>
          <a:ln>
            <a:noFill/>
          </a:ln>
        </p:spPr>
        <p:style>
          <a:lnRef idx="0"/>
          <a:fillRef idx="0"/>
          <a:effectRef idx="0"/>
          <a:fontRef idx="minor"/>
        </p:style>
        <p:txBody>
          <a:bodyPr lIns="90000" rIns="90000" tIns="45000" bIns="45000"/>
          <a:p>
            <a:pPr marL="571680" indent="-571320">
              <a:lnSpc>
                <a:spcPct val="100000"/>
              </a:lnSpc>
              <a:buClr>
                <a:srgbClr val="203864"/>
              </a:buClr>
              <a:buFont typeface="Arial"/>
              <a:buChar char="•"/>
            </a:pPr>
            <a:r>
              <a:rPr b="1" lang="en-US" sz="2800" spc="-1" strike="noStrike">
                <a:solidFill>
                  <a:srgbClr val="203864"/>
                </a:solidFill>
                <a:latin typeface="Arial"/>
              </a:rPr>
              <a:t>Mục tiêu</a:t>
            </a:r>
            <a:r>
              <a:rPr b="0" lang="en-US" sz="2800" spc="-1" strike="noStrike">
                <a:solidFill>
                  <a:srgbClr val="203864"/>
                </a:solidFill>
                <a:latin typeface="Arial"/>
              </a:rPr>
              <a:t>:</a:t>
            </a:r>
            <a:endParaRPr b="0" lang="en-US" sz="2800" spc="-1" strike="noStrike">
              <a:latin typeface="Arial"/>
            </a:endParaRPr>
          </a:p>
          <a:p>
            <a:pPr marL="571680" indent="-571320">
              <a:lnSpc>
                <a:spcPct val="100000"/>
              </a:lnSpc>
              <a:buClr>
                <a:srgbClr val="203864"/>
              </a:buClr>
              <a:buFont typeface="Wingdings" charset="2"/>
              <a:buChar char=""/>
            </a:pPr>
            <a:r>
              <a:rPr b="0" lang="en-US" sz="2800" spc="-1" strike="noStrike">
                <a:solidFill>
                  <a:srgbClr val="203864"/>
                </a:solidFill>
                <a:latin typeface="Arial"/>
              </a:rPr>
              <a:t>Tìm hiểu các thuật toán Fusion</a:t>
            </a:r>
            <a:endParaRPr b="0" lang="en-US" sz="2800" spc="-1" strike="noStrike">
              <a:latin typeface="Arial"/>
            </a:endParaRPr>
          </a:p>
          <a:p>
            <a:pPr marL="571680" indent="-571320">
              <a:lnSpc>
                <a:spcPct val="100000"/>
              </a:lnSpc>
              <a:buClr>
                <a:srgbClr val="203864"/>
              </a:buClr>
              <a:buFont typeface="Wingdings" charset="2"/>
              <a:buChar char=""/>
            </a:pPr>
            <a:r>
              <a:rPr b="0" lang="en-US" sz="2800" spc="-1" strike="noStrike">
                <a:solidFill>
                  <a:srgbClr val="203864"/>
                </a:solidFill>
                <a:latin typeface="Arial"/>
              </a:rPr>
              <a:t>Triển khai thuật toán trên FPGA</a:t>
            </a:r>
            <a:endParaRPr b="0" lang="en-US" sz="2800" spc="-1" strike="noStrike">
              <a:latin typeface="Arial"/>
            </a:endParaRPr>
          </a:p>
        </p:txBody>
      </p:sp>
      <p:sp>
        <p:nvSpPr>
          <p:cNvPr id="170" name="CustomShape 4"/>
          <p:cNvSpPr/>
          <p:nvPr/>
        </p:nvSpPr>
        <p:spPr>
          <a:xfrm>
            <a:off x="1522080" y="2941200"/>
            <a:ext cx="9665640" cy="516960"/>
          </a:xfrm>
          <a:prstGeom prst="rect">
            <a:avLst/>
          </a:prstGeom>
          <a:noFill/>
          <a:ln>
            <a:noFill/>
          </a:ln>
        </p:spPr>
        <p:style>
          <a:lnRef idx="0"/>
          <a:fillRef idx="0"/>
          <a:effectRef idx="0"/>
          <a:fontRef idx="minor"/>
        </p:style>
        <p:txBody>
          <a:bodyPr lIns="90000" rIns="90000" tIns="45000" bIns="45000"/>
          <a:p>
            <a:pPr marL="571680" indent="-571320">
              <a:lnSpc>
                <a:spcPct val="100000"/>
              </a:lnSpc>
              <a:buClr>
                <a:srgbClr val="203864"/>
              </a:buClr>
              <a:buFont typeface="Arial"/>
              <a:buChar char="•"/>
            </a:pPr>
            <a:r>
              <a:rPr b="1" lang="en-US" sz="2800" spc="-1" strike="noStrike">
                <a:solidFill>
                  <a:srgbClr val="203864"/>
                </a:solidFill>
                <a:latin typeface="Arial"/>
              </a:rPr>
              <a:t>Ứng dụng</a:t>
            </a:r>
            <a:r>
              <a:rPr b="0" lang="en-US" sz="2800" spc="-1" strike="noStrike">
                <a:solidFill>
                  <a:srgbClr val="203864"/>
                </a:solidFill>
                <a:latin typeface="Arial"/>
              </a:rPr>
              <a:t>: camera quân sự, thiết bị y tế,…</a:t>
            </a:r>
            <a:endParaRPr b="0" lang="en-US" sz="2800" spc="-1" strike="noStrike">
              <a:latin typeface="Arial"/>
            </a:endParaRPr>
          </a:p>
        </p:txBody>
      </p:sp>
      <p:pic>
        <p:nvPicPr>
          <p:cNvPr id="171" name="Picture 45" descr=""/>
          <p:cNvPicPr/>
          <p:nvPr/>
        </p:nvPicPr>
        <p:blipFill>
          <a:blip r:embed="rId3"/>
          <a:stretch/>
        </p:blipFill>
        <p:spPr>
          <a:xfrm>
            <a:off x="1647720" y="3674160"/>
            <a:ext cx="3007800" cy="2057040"/>
          </a:xfrm>
          <a:prstGeom prst="rect">
            <a:avLst/>
          </a:prstGeom>
          <a:ln>
            <a:noFill/>
          </a:ln>
        </p:spPr>
      </p:pic>
      <p:sp>
        <p:nvSpPr>
          <p:cNvPr id="172" name="CustomShape 5"/>
          <p:cNvSpPr/>
          <p:nvPr/>
        </p:nvSpPr>
        <p:spPr>
          <a:xfrm>
            <a:off x="5088240" y="3755520"/>
            <a:ext cx="6274440" cy="13701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203864"/>
                </a:solidFill>
                <a:latin typeface="Arial"/>
              </a:rPr>
              <a:t>Sản phẩm </a:t>
            </a:r>
            <a:r>
              <a:rPr b="1" lang="en-US" sz="2800" spc="-1" strike="noStrike">
                <a:solidFill>
                  <a:srgbClr val="203864"/>
                </a:solidFill>
                <a:latin typeface="Arial"/>
              </a:rPr>
              <a:t>Senopex Duo</a:t>
            </a:r>
            <a:r>
              <a:rPr b="0" lang="en-US" sz="2800" spc="-1" strike="noStrike">
                <a:solidFill>
                  <a:srgbClr val="203864"/>
                </a:solidFill>
                <a:latin typeface="Arial"/>
              </a:rPr>
              <a:t> </a:t>
            </a:r>
            <a:r>
              <a:rPr b="1" lang="en-US" sz="2800" spc="-1" strike="noStrike">
                <a:solidFill>
                  <a:srgbClr val="203864"/>
                </a:solidFill>
                <a:latin typeface="Arial"/>
              </a:rPr>
              <a:t>SD50</a:t>
            </a:r>
            <a:r>
              <a:rPr b="0" lang="en-US" sz="2800" spc="-1" strike="noStrike">
                <a:solidFill>
                  <a:srgbClr val="203864"/>
                </a:solidFill>
                <a:latin typeface="Arial"/>
              </a:rPr>
              <a:t>:</a:t>
            </a:r>
            <a:endParaRPr b="0" lang="en-US" sz="2800" spc="-1" strike="noStrike">
              <a:latin typeface="Arial"/>
            </a:endParaRPr>
          </a:p>
          <a:p>
            <a:pPr>
              <a:lnSpc>
                <a:spcPct val="100000"/>
              </a:lnSpc>
            </a:pPr>
            <a:r>
              <a:rPr b="0" lang="en-US" sz="2800" spc="-1" strike="noStrike">
                <a:solidFill>
                  <a:srgbClr val="203864"/>
                </a:solidFill>
                <a:latin typeface="Arial"/>
              </a:rPr>
              <a:t>+ Fusion Color Mode</a:t>
            </a:r>
            <a:endParaRPr b="0" lang="en-US" sz="2800" spc="-1" strike="noStrike">
              <a:latin typeface="Arial"/>
            </a:endParaRPr>
          </a:p>
          <a:p>
            <a:pPr>
              <a:lnSpc>
                <a:spcPct val="100000"/>
              </a:lnSpc>
            </a:pPr>
            <a:r>
              <a:rPr b="0" lang="en-US" sz="2800" spc="-1" strike="noStrike" u="sng">
                <a:solidFill>
                  <a:srgbClr val="203864"/>
                </a:solidFill>
                <a:uFillTx/>
                <a:latin typeface="Arial"/>
              </a:rPr>
              <a:t>+ Fusion Black And White Mode</a:t>
            </a:r>
            <a:endParaRPr b="0" lang="en-US" sz="2800" spc="-1" strike="noStrike">
              <a:latin typeface="Arial"/>
            </a:endParaRPr>
          </a:p>
        </p:txBody>
      </p:sp>
      <p:sp>
        <p:nvSpPr>
          <p:cNvPr id="173" name="CustomShape 6"/>
          <p:cNvSpPr/>
          <p:nvPr/>
        </p:nvSpPr>
        <p:spPr>
          <a:xfrm>
            <a:off x="1689120" y="5862600"/>
            <a:ext cx="7509960" cy="45612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2400" spc="-1" strike="noStrike">
                <a:solidFill>
                  <a:srgbClr val="002060"/>
                </a:solidFill>
                <a:latin typeface="Arial"/>
              </a:rPr>
              <a:t>https://senopex.com/senopex-duo-fusion-ir-binoculars/</a:t>
            </a:r>
            <a:endParaRPr b="0" lang="en-US" sz="2400" spc="-1" strike="noStrike">
              <a:latin typeface="Arial"/>
            </a:endParaRPr>
          </a:p>
        </p:txBody>
      </p:sp>
      <p:sp>
        <p:nvSpPr>
          <p:cNvPr id="174" name="CustomShape 7"/>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06</a:t>
            </a:r>
            <a:endParaRPr b="0" lang="en-US" sz="1800" spc="-1" strike="noStrike">
              <a:latin typeface="Arial"/>
            </a:endParaRPr>
          </a:p>
        </p:txBody>
      </p:sp>
    </p:spTree>
  </p:cSld>
  <p:timing>
    <p:tnLst>
      <p:par>
        <p:cTn id="131" dur="indefinite" restart="never" nodeType="tmRoot">
          <p:childTnLst>
            <p:seq>
              <p:cTn id="132" dur="indefinite" nodeType="mainSeq">
                <p:childTnLst>
                  <p:par>
                    <p:cTn id="133" fill="hold">
                      <p:stCondLst>
                        <p:cond delay="0"/>
                      </p:stCondLst>
                      <p:childTnLst>
                        <p:par>
                          <p:cTn id="134" fill="hold">
                            <p:stCondLst>
                              <p:cond delay="0"/>
                            </p:stCondLst>
                            <p:childTnLst>
                              <p:par>
                                <p:cTn id="135" nodeType="withEffect" fill="hold" presetClass="entr" presetID="2" presetSubtype="4">
                                  <p:stCondLst>
                                    <p:cond delay="0"/>
                                  </p:stCondLst>
                                  <p:childTnLst>
                                    <p:set>
                                      <p:cBhvr>
                                        <p:cTn id="136" dur="1" fill="hold">
                                          <p:stCondLst>
                                            <p:cond delay="0"/>
                                          </p:stCondLst>
                                        </p:cTn>
                                        <p:tgtEl>
                                          <p:spTgt spid="169"/>
                                        </p:tgtEl>
                                        <p:attrNameLst>
                                          <p:attrName>style.visibility</p:attrName>
                                        </p:attrNameLst>
                                      </p:cBhvr>
                                      <p:to>
                                        <p:strVal val="visible"/>
                                      </p:to>
                                    </p:set>
                                    <p:anim calcmode="lin" valueType="num">
                                      <p:cBhvr additive="repl">
                                        <p:cTn id="137" dur="500" fill="hold"/>
                                        <p:tgtEl>
                                          <p:spTgt spid="169"/>
                                        </p:tgtEl>
                                        <p:attrNameLst>
                                          <p:attrName>ppt_x</p:attrName>
                                        </p:attrNameLst>
                                      </p:cBhvr>
                                      <p:tavLst>
                                        <p:tav tm="0">
                                          <p:val>
                                            <p:strVal val="#ppt_x"/>
                                          </p:val>
                                        </p:tav>
                                        <p:tav tm="100000">
                                          <p:val>
                                            <p:strVal val="#ppt_x"/>
                                          </p:val>
                                        </p:tav>
                                      </p:tavLst>
                                    </p:anim>
                                    <p:anim calcmode="lin" valueType="num">
                                      <p:cBhvr additive="repl">
                                        <p:cTn id="138"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2" presetSubtype="4">
                                  <p:stCondLst>
                                    <p:cond delay="0"/>
                                  </p:stCondLst>
                                  <p:childTnLst>
                                    <p:set>
                                      <p:cBhvr>
                                        <p:cTn id="142" dur="1" fill="hold">
                                          <p:stCondLst>
                                            <p:cond delay="0"/>
                                          </p:stCondLst>
                                        </p:cTn>
                                        <p:tgtEl>
                                          <p:spTgt spid="170"/>
                                        </p:tgtEl>
                                        <p:attrNameLst>
                                          <p:attrName>style.visibility</p:attrName>
                                        </p:attrNameLst>
                                      </p:cBhvr>
                                      <p:to>
                                        <p:strVal val="visible"/>
                                      </p:to>
                                    </p:set>
                                    <p:anim calcmode="lin" valueType="num">
                                      <p:cBhvr additive="repl">
                                        <p:cTn id="143" dur="500" fill="hold"/>
                                        <p:tgtEl>
                                          <p:spTgt spid="170"/>
                                        </p:tgtEl>
                                        <p:attrNameLst>
                                          <p:attrName>ppt_x</p:attrName>
                                        </p:attrNameLst>
                                      </p:cBhvr>
                                      <p:tavLst>
                                        <p:tav tm="0">
                                          <p:val>
                                            <p:strVal val="#ppt_x"/>
                                          </p:val>
                                        </p:tav>
                                        <p:tav tm="100000">
                                          <p:val>
                                            <p:strVal val="#ppt_x"/>
                                          </p:val>
                                        </p:tav>
                                      </p:tavLst>
                                    </p:anim>
                                    <p:anim calcmode="lin" valueType="num">
                                      <p:cBhvr additive="repl">
                                        <p:cTn id="144"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22" presetSubtype="4">
                                  <p:stCondLst>
                                    <p:cond delay="0"/>
                                  </p:stCondLst>
                                  <p:childTnLst>
                                    <p:set>
                                      <p:cBhvr>
                                        <p:cTn id="148" dur="1" fill="hold">
                                          <p:stCondLst>
                                            <p:cond delay="0"/>
                                          </p:stCondLst>
                                        </p:cTn>
                                        <p:tgtEl>
                                          <p:spTgt spid="171"/>
                                        </p:tgtEl>
                                        <p:attrNameLst>
                                          <p:attrName>style.visibility</p:attrName>
                                        </p:attrNameLst>
                                      </p:cBhvr>
                                      <p:to>
                                        <p:strVal val="visible"/>
                                      </p:to>
                                    </p:set>
                                    <p:animEffect filter="wipe(down)" transition="in">
                                      <p:cBhvr additive="repl">
                                        <p:cTn id="149" dur="500"/>
                                        <p:tgtEl>
                                          <p:spTgt spid="171"/>
                                        </p:tgtEl>
                                      </p:cBhvr>
                                    </p:animEffect>
                                  </p:childTnLst>
                                </p:cTn>
                              </p:par>
                              <p:par>
                                <p:cTn id="150" nodeType="withEffect" fill="hold" presetClass="entr" presetID="22" presetSubtype="4">
                                  <p:stCondLst>
                                    <p:cond delay="0"/>
                                  </p:stCondLst>
                                  <p:childTnLst>
                                    <p:set>
                                      <p:cBhvr>
                                        <p:cTn id="151" dur="1" fill="hold">
                                          <p:stCondLst>
                                            <p:cond delay="0"/>
                                          </p:stCondLst>
                                        </p:cTn>
                                        <p:tgtEl>
                                          <p:spTgt spid="172"/>
                                        </p:tgtEl>
                                        <p:attrNameLst>
                                          <p:attrName>style.visibility</p:attrName>
                                        </p:attrNameLst>
                                      </p:cBhvr>
                                      <p:to>
                                        <p:strVal val="visible"/>
                                      </p:to>
                                    </p:set>
                                    <p:animEffect filter="wipe(down)" transition="in">
                                      <p:cBhvr additive="repl">
                                        <p:cTn id="152" dur="500"/>
                                        <p:tgtEl>
                                          <p:spTgt spid="172"/>
                                        </p:tgtEl>
                                      </p:cBhvr>
                                    </p:animEffect>
                                  </p:childTnLst>
                                </p:cTn>
                              </p:par>
                              <p:par>
                                <p:cTn id="153" nodeType="withEffect" fill="hold" presetClass="entr" presetID="22" presetSubtype="4">
                                  <p:stCondLst>
                                    <p:cond delay="0"/>
                                  </p:stCondLst>
                                  <p:childTnLst>
                                    <p:set>
                                      <p:cBhvr>
                                        <p:cTn id="154" dur="1" fill="hold">
                                          <p:stCondLst>
                                            <p:cond delay="0"/>
                                          </p:stCondLst>
                                        </p:cTn>
                                        <p:tgtEl>
                                          <p:spTgt spid="173"/>
                                        </p:tgtEl>
                                        <p:attrNameLst>
                                          <p:attrName>style.visibility</p:attrName>
                                        </p:attrNameLst>
                                      </p:cBhvr>
                                      <p:to>
                                        <p:strVal val="visible"/>
                                      </p:to>
                                    </p:set>
                                    <p:animEffect filter="wipe(down)" transition="in">
                                      <p:cBhvr additive="repl">
                                        <p:cTn id="155" dur="500"/>
                                        <p:tgtEl>
                                          <p:spTgt spid="17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5" name="CustomShape 1"/>
          <p:cNvSpPr/>
          <p:nvPr/>
        </p:nvSpPr>
        <p:spPr>
          <a:xfrm>
            <a:off x="178200" y="6488640"/>
            <a:ext cx="64324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Times New Roman"/>
              </a:rPr>
              <a:t>Lê Thanh Tùng </a:t>
            </a:r>
            <a:r>
              <a:rPr b="0" lang="en-US" sz="1400" spc="-1" strike="noStrike">
                <a:solidFill>
                  <a:srgbClr val="000000"/>
                </a:solidFill>
                <a:latin typeface="Times New Roman"/>
              </a:rPr>
              <a:t>– </a:t>
            </a:r>
            <a:r>
              <a:rPr b="1" lang="en-US" sz="1400" spc="-1" strike="noStrike">
                <a:solidFill>
                  <a:srgbClr val="ff0000"/>
                </a:solidFill>
                <a:latin typeface="Times New Roman"/>
              </a:rPr>
              <a:t>Nghiên cứu và triển khai thuật toán Fusion trên nền tảng FPGA</a:t>
            </a:r>
            <a:endParaRPr b="0" lang="en-US" sz="1400" spc="-1" strike="noStrike">
              <a:latin typeface="Arial"/>
            </a:endParaRPr>
          </a:p>
        </p:txBody>
      </p:sp>
      <p:pic>
        <p:nvPicPr>
          <p:cNvPr id="176" name="Picture 5" descr=""/>
          <p:cNvPicPr/>
          <p:nvPr/>
        </p:nvPicPr>
        <p:blipFill>
          <a:blip r:embed="rId2"/>
          <a:stretch/>
        </p:blipFill>
        <p:spPr>
          <a:xfrm>
            <a:off x="0" y="0"/>
            <a:ext cx="1521720" cy="1070280"/>
          </a:xfrm>
          <a:prstGeom prst="rect">
            <a:avLst/>
          </a:prstGeom>
          <a:ln>
            <a:noFill/>
          </a:ln>
        </p:spPr>
      </p:pic>
      <p:sp>
        <p:nvSpPr>
          <p:cNvPr id="177" name="CustomShape 2"/>
          <p:cNvSpPr/>
          <p:nvPr/>
        </p:nvSpPr>
        <p:spPr>
          <a:xfrm>
            <a:off x="1647720" y="126720"/>
            <a:ext cx="503712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ffff"/>
                </a:solidFill>
                <a:latin typeface="Verdana"/>
                <a:ea typeface="Verdana"/>
              </a:rPr>
              <a:t>Tổng quan đề tài</a:t>
            </a:r>
            <a:endParaRPr b="0" lang="en-US" sz="3600" spc="-1" strike="noStrike">
              <a:latin typeface="Arial"/>
            </a:endParaRPr>
          </a:p>
        </p:txBody>
      </p:sp>
      <p:sp>
        <p:nvSpPr>
          <p:cNvPr id="178" name="CustomShape 3"/>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0d0d0d"/>
                </a:solidFill>
                <a:latin typeface="Arial"/>
              </a:rPr>
              <a:t>06</a:t>
            </a:r>
            <a:endParaRPr b="0" lang="en-US" sz="1800" spc="-1" strike="noStrike">
              <a:latin typeface="Arial"/>
            </a:endParaRPr>
          </a:p>
        </p:txBody>
      </p:sp>
      <p:pic>
        <p:nvPicPr>
          <p:cNvPr id="179" name="Picture 3" descr=""/>
          <p:cNvPicPr/>
          <p:nvPr/>
        </p:nvPicPr>
        <p:blipFill>
          <a:blip r:embed="rId3"/>
          <a:stretch/>
        </p:blipFill>
        <p:spPr>
          <a:xfrm>
            <a:off x="0" y="1070640"/>
            <a:ext cx="6114600" cy="4586040"/>
          </a:xfrm>
          <a:prstGeom prst="rect">
            <a:avLst/>
          </a:prstGeom>
          <a:ln>
            <a:noFill/>
          </a:ln>
        </p:spPr>
      </p:pic>
      <p:pic>
        <p:nvPicPr>
          <p:cNvPr id="180" name="Picture 11" descr=""/>
          <p:cNvPicPr/>
          <p:nvPr/>
        </p:nvPicPr>
        <p:blipFill>
          <a:blip r:embed="rId4"/>
          <a:stretch/>
        </p:blipFill>
        <p:spPr>
          <a:xfrm>
            <a:off x="6114960" y="2443320"/>
            <a:ext cx="6076440" cy="4414320"/>
          </a:xfrm>
          <a:prstGeom prst="rect">
            <a:avLst/>
          </a:prstGeom>
          <a:ln>
            <a:noFill/>
          </a:ln>
        </p:spPr>
      </p:pic>
      <p:sp>
        <p:nvSpPr>
          <p:cNvPr id="181" name="CustomShape 4"/>
          <p:cNvSpPr/>
          <p:nvPr/>
        </p:nvSpPr>
        <p:spPr>
          <a:xfrm>
            <a:off x="2294640" y="5724000"/>
            <a:ext cx="10998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2060"/>
                </a:solidFill>
                <a:latin typeface="Arial"/>
              </a:rPr>
              <a:t>Color</a:t>
            </a:r>
            <a:endParaRPr b="0" lang="en-US" sz="2400" spc="-1" strike="noStrike">
              <a:latin typeface="Arial"/>
            </a:endParaRPr>
          </a:p>
        </p:txBody>
      </p:sp>
      <p:sp>
        <p:nvSpPr>
          <p:cNvPr id="182" name="CustomShape 5"/>
          <p:cNvSpPr/>
          <p:nvPr/>
        </p:nvSpPr>
        <p:spPr>
          <a:xfrm>
            <a:off x="8174880" y="1981440"/>
            <a:ext cx="28548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2060"/>
                </a:solidFill>
                <a:latin typeface="Arial"/>
              </a:rPr>
              <a:t>Black and white</a:t>
            </a:r>
            <a:endParaRPr b="0" lang="en-US" sz="2400" spc="-1" strike="noStrike">
              <a:latin typeface="Arial"/>
            </a:endParaRPr>
          </a:p>
        </p:txBody>
      </p:sp>
    </p:spTree>
  </p:cSld>
  <p:timing>
    <p:tnLst>
      <p:par>
        <p:cTn id="156" dur="indefinite" restart="never" nodeType="tmRoot">
          <p:childTnLst>
            <p:seq>
              <p:cTn id="157" dur="indefinite" nodeType="mainSeq">
                <p:childTnLst>
                  <p:par>
                    <p:cTn id="158" fill="hold">
                      <p:stCondLst>
                        <p:cond delay="0"/>
                      </p:stCondLst>
                      <p:childTnLst>
                        <p:par>
                          <p:cTn id="159" fill="hold">
                            <p:stCondLst>
                              <p:cond delay="0"/>
                            </p:stCondLst>
                            <p:childTnLst>
                              <p:par>
                                <p:cTn id="160" nodeType="withEffect" fill="hold" presetClass="entr" presetID="16" presetSubtype="21">
                                  <p:stCondLst>
                                    <p:cond delay="0"/>
                                  </p:stCondLst>
                                  <p:childTnLst>
                                    <p:set>
                                      <p:cBhvr>
                                        <p:cTn id="161" dur="1" fill="hold">
                                          <p:stCondLst>
                                            <p:cond delay="0"/>
                                          </p:stCondLst>
                                        </p:cTn>
                                        <p:tgtEl>
                                          <p:spTgt spid="179"/>
                                        </p:tgtEl>
                                        <p:attrNameLst>
                                          <p:attrName>style.visibility</p:attrName>
                                        </p:attrNameLst>
                                      </p:cBhvr>
                                      <p:to>
                                        <p:strVal val="visible"/>
                                      </p:to>
                                    </p:set>
                                    <p:animEffect filter="barn(inVertical)" transition="in">
                                      <p:cBhvr additive="repl">
                                        <p:cTn id="162" dur="300"/>
                                        <p:tgtEl>
                                          <p:spTgt spid="179"/>
                                        </p:tgtEl>
                                      </p:cBhvr>
                                    </p:animEffect>
                                  </p:childTnLst>
                                </p:cTn>
                              </p:par>
                              <p:par>
                                <p:cTn id="163" nodeType="withEffect" fill="hold" presetClass="entr" presetID="16" presetSubtype="21">
                                  <p:stCondLst>
                                    <p:cond delay="0"/>
                                  </p:stCondLst>
                                  <p:childTnLst>
                                    <p:set>
                                      <p:cBhvr>
                                        <p:cTn id="164" dur="1" fill="hold">
                                          <p:stCondLst>
                                            <p:cond delay="0"/>
                                          </p:stCondLst>
                                        </p:cTn>
                                        <p:tgtEl>
                                          <p:spTgt spid="180"/>
                                        </p:tgtEl>
                                        <p:attrNameLst>
                                          <p:attrName>style.visibility</p:attrName>
                                        </p:attrNameLst>
                                      </p:cBhvr>
                                      <p:to>
                                        <p:strVal val="visible"/>
                                      </p:to>
                                    </p:set>
                                    <p:animEffect filter="barn(inVertical)" transition="in">
                                      <p:cBhvr additive="repl">
                                        <p:cTn id="165" dur="300"/>
                                        <p:tgtEl>
                                          <p:spTgt spid="180"/>
                                        </p:tgtEl>
                                      </p:cBhvr>
                                    </p:animEffect>
                                  </p:childTnLst>
                                </p:cTn>
                              </p:par>
                              <p:par>
                                <p:cTn id="166" nodeType="withEffect" fill="hold" presetClass="entr" presetID="16" presetSubtype="21">
                                  <p:stCondLst>
                                    <p:cond delay="0"/>
                                  </p:stCondLst>
                                  <p:childTnLst>
                                    <p:set>
                                      <p:cBhvr>
                                        <p:cTn id="167" dur="1" fill="hold">
                                          <p:stCondLst>
                                            <p:cond delay="0"/>
                                          </p:stCondLst>
                                        </p:cTn>
                                        <p:tgtEl>
                                          <p:spTgt spid="181"/>
                                        </p:tgtEl>
                                        <p:attrNameLst>
                                          <p:attrName>style.visibility</p:attrName>
                                        </p:attrNameLst>
                                      </p:cBhvr>
                                      <p:to>
                                        <p:strVal val="visible"/>
                                      </p:to>
                                    </p:set>
                                    <p:animEffect filter="barn(inVertical)" transition="in">
                                      <p:cBhvr additive="repl">
                                        <p:cTn id="168" dur="300"/>
                                        <p:tgtEl>
                                          <p:spTgt spid="181"/>
                                        </p:tgtEl>
                                      </p:cBhvr>
                                    </p:animEffect>
                                  </p:childTnLst>
                                </p:cTn>
                              </p:par>
                              <p:par>
                                <p:cTn id="169" nodeType="withEffect" fill="hold" presetClass="entr" presetID="16" presetSubtype="21">
                                  <p:stCondLst>
                                    <p:cond delay="0"/>
                                  </p:stCondLst>
                                  <p:childTnLst>
                                    <p:set>
                                      <p:cBhvr>
                                        <p:cTn id="170" dur="1" fill="hold">
                                          <p:stCondLst>
                                            <p:cond delay="0"/>
                                          </p:stCondLst>
                                        </p:cTn>
                                        <p:tgtEl>
                                          <p:spTgt spid="182"/>
                                        </p:tgtEl>
                                        <p:attrNameLst>
                                          <p:attrName>style.visibility</p:attrName>
                                        </p:attrNameLst>
                                      </p:cBhvr>
                                      <p:to>
                                        <p:strVal val="visible"/>
                                      </p:to>
                                    </p:set>
                                    <p:animEffect filter="barn(inVertical)" transition="in">
                                      <p:cBhvr additive="repl">
                                        <p:cTn id="171" dur="300"/>
                                        <p:tgtEl>
                                          <p:spTgt spid="18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914400" y="2130480"/>
            <a:ext cx="10362960" cy="1469520"/>
          </a:xfrm>
          <a:prstGeom prst="rect">
            <a:avLst/>
          </a:prstGeom>
          <a:noFill/>
          <a:ln>
            <a:noFill/>
          </a:ln>
        </p:spPr>
        <p:txBody>
          <a:bodyPr lIns="90000" rIns="90000" tIns="46800" bIns="46800" anchor="ctr"/>
          <a:p>
            <a:endParaRPr b="0" lang="en-US" sz="1800" spc="-1" strike="noStrike">
              <a:solidFill>
                <a:srgbClr val="000000"/>
              </a:solidFill>
              <a:latin typeface="Arial"/>
            </a:endParaRPr>
          </a:p>
        </p:txBody>
      </p:sp>
      <p:sp>
        <p:nvSpPr>
          <p:cNvPr id="184" name="TextShape 2"/>
          <p:cNvSpPr txBox="1"/>
          <p:nvPr/>
        </p:nvSpPr>
        <p:spPr>
          <a:xfrm>
            <a:off x="2095560" y="1447920"/>
            <a:ext cx="8000640" cy="533160"/>
          </a:xfrm>
          <a:prstGeom prst="rect">
            <a:avLst/>
          </a:prstGeom>
          <a:noFill/>
          <a:ln>
            <a:noFill/>
          </a:ln>
        </p:spPr>
        <p:txBody>
          <a:bodyPr lIns="90000" rIns="90000" tIns="46800" bIns="46800"/>
          <a:p>
            <a:pPr algn="ctr">
              <a:lnSpc>
                <a:spcPct val="100000"/>
              </a:lnSpc>
              <a:spcBef>
                <a:spcPts val="799"/>
              </a:spcBef>
            </a:pPr>
            <a:r>
              <a:rPr b="1" lang="en-US" sz="3200" spc="-1" strike="noStrike">
                <a:solidFill>
                  <a:srgbClr val="000000"/>
                </a:solidFill>
                <a:latin typeface="Arial"/>
                <a:ea typeface="ＭＳ Ｐゴシック"/>
              </a:rPr>
              <a:t>PHẦN II </a:t>
            </a:r>
            <a:endParaRPr b="0" lang="en-US" sz="3200" spc="-1" strike="noStrike">
              <a:latin typeface="Arial"/>
            </a:endParaRPr>
          </a:p>
        </p:txBody>
      </p:sp>
      <p:sp>
        <p:nvSpPr>
          <p:cNvPr id="185" name="CustomShape 3"/>
          <p:cNvSpPr/>
          <p:nvPr/>
        </p:nvSpPr>
        <p:spPr>
          <a:xfrm>
            <a:off x="380880" y="1989000"/>
            <a:ext cx="11431080" cy="2653920"/>
          </a:xfrm>
          <a:prstGeom prst="rect">
            <a:avLst/>
          </a:prstGeom>
          <a:gradFill rotWithShape="0">
            <a:gsLst>
              <a:gs pos="0">
                <a:srgbClr val="163794"/>
              </a:gs>
              <a:gs pos="50000">
                <a:srgbClr val="0a1944"/>
              </a:gs>
              <a:gs pos="100000">
                <a:srgbClr val="163794"/>
              </a:gs>
            </a:gsLst>
            <a:lin ang="10800000"/>
          </a:gradFill>
          <a:ln>
            <a:noFill/>
          </a:ln>
        </p:spPr>
        <p:style>
          <a:lnRef idx="0"/>
          <a:fillRef idx="0"/>
          <a:effectRef idx="0"/>
          <a:fontRef idx="minor"/>
        </p:style>
        <p:txBody>
          <a:bodyPr lIns="90000" rIns="90000" tIns="46800" bIns="46800" anchor="ctr"/>
          <a:p>
            <a:pPr algn="ctr">
              <a:lnSpc>
                <a:spcPct val="100000"/>
              </a:lnSpc>
            </a:pPr>
            <a:r>
              <a:rPr b="1" lang="en-US" sz="3600" spc="-1" strike="noStrike">
                <a:solidFill>
                  <a:srgbClr val="ffffff"/>
                </a:solidFill>
                <a:latin typeface="Verdana"/>
                <a:ea typeface="ＭＳ Ｐゴシック"/>
              </a:rPr>
              <a:t>PHƯƠNG HƯỚNG VÀ THUẬT TOÁN</a:t>
            </a:r>
            <a:endParaRPr b="0" lang="en-US" sz="3600" spc="-1" strike="noStrike">
              <a:latin typeface="Arial"/>
            </a:endParaRPr>
          </a:p>
        </p:txBody>
      </p:sp>
      <p:pic>
        <p:nvPicPr>
          <p:cNvPr id="186" name="Picture 6" descr=""/>
          <p:cNvPicPr/>
          <p:nvPr/>
        </p:nvPicPr>
        <p:blipFill>
          <a:blip r:embed="rId1"/>
          <a:stretch/>
        </p:blipFill>
        <p:spPr>
          <a:xfrm>
            <a:off x="510840" y="356040"/>
            <a:ext cx="2095200" cy="1461960"/>
          </a:xfrm>
          <a:prstGeom prst="rect">
            <a:avLst/>
          </a:prstGeom>
          <a:ln>
            <a:noFill/>
          </a:ln>
        </p:spPr>
      </p:pic>
      <p:sp>
        <p:nvSpPr>
          <p:cNvPr id="187" name="CustomShape 4"/>
          <p:cNvSpPr/>
          <p:nvPr/>
        </p:nvSpPr>
        <p:spPr>
          <a:xfrm>
            <a:off x="11584080" y="6574680"/>
            <a:ext cx="456840" cy="3650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ffffff"/>
                </a:solidFill>
                <a:latin typeface="Arial"/>
                <a:ea typeface="ＭＳ Ｐゴシック"/>
              </a:rPr>
              <a:t>08</a:t>
            </a:r>
            <a:endParaRPr b="0" lang="en-US" sz="1800" spc="-1" strike="noStrike">
              <a:latin typeface="Arial"/>
            </a:endParaRPr>
          </a:p>
        </p:txBody>
      </p:sp>
    </p:spTree>
  </p:cSld>
  <p:timing>
    <p:tnLst>
      <p:par>
        <p:cTn id="172" dur="indefinite" restart="never" nodeType="tmRoot">
          <p:childTnLst>
            <p:seq>
              <p:cTn id="173" dur="indefinite" nodeType="mainSeq">
                <p:childTnLst>
                  <p:par>
                    <p:cTn id="174" fill="hold">
                      <p:stCondLst>
                        <p:cond delay="0"/>
                      </p:stCondLst>
                      <p:childTnLst>
                        <p:par>
                          <p:cTn id="175" fill="hold">
                            <p:stCondLst>
                              <p:cond delay="0"/>
                            </p:stCondLst>
                            <p:childTnLst>
                              <p:par>
                                <p:cTn id="176" nodeType="withEffect" fill="hold" presetClass="entr" presetID="10">
                                  <p:stCondLst>
                                    <p:cond delay="0"/>
                                  </p:stCondLst>
                                  <p:childTnLst>
                                    <p:set>
                                      <p:cBhvr>
                                        <p:cTn id="177" dur="1" fill="hold">
                                          <p:stCondLst>
                                            <p:cond delay="0"/>
                                          </p:stCondLst>
                                        </p:cTn>
                                        <p:tgtEl>
                                          <p:spTgt spid="185"/>
                                        </p:tgtEl>
                                        <p:attrNameLst>
                                          <p:attrName>style.visibility</p:attrName>
                                        </p:attrNameLst>
                                      </p:cBhvr>
                                      <p:to>
                                        <p:strVal val="visible"/>
                                      </p:to>
                                    </p:set>
                                    <p:animEffect filter="fade" transition="in">
                                      <p:cBhvr additive="repl">
                                        <p:cTn id="178" dur="1500"/>
                                        <p:tgtEl>
                                          <p:spTgt spid="185"/>
                                        </p:tgtEl>
                                      </p:cBhvr>
                                    </p:animEffect>
                                  </p:childTnLst>
                                </p:cTn>
                              </p:par>
                              <p:par>
                                <p:cTn id="179" nodeType="withEffect" fill="hold" presetClass="entr" presetID="10">
                                  <p:stCondLst>
                                    <p:cond delay="0"/>
                                  </p:stCondLst>
                                  <p:childTnLst>
                                    <p:set>
                                      <p:cBhvr>
                                        <p:cTn id="180" dur="1" fill="hold">
                                          <p:stCondLst>
                                            <p:cond delay="0"/>
                                          </p:stCondLst>
                                        </p:cTn>
                                        <p:tgtEl>
                                          <p:spTgt spid="186"/>
                                        </p:tgtEl>
                                        <p:attrNameLst>
                                          <p:attrName>style.visibility</p:attrName>
                                        </p:attrNameLst>
                                      </p:cBhvr>
                                      <p:to>
                                        <p:strVal val="visible"/>
                                      </p:to>
                                    </p:set>
                                    <p:animEffect filter="fade" transition="in">
                                      <p:cBhvr additive="repl">
                                        <p:cTn id="181" dur="1500"/>
                                        <p:tgtEl>
                                          <p:spTgt spid="18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1177</TotalTime>
  <Application>LibreOffice/6.0.7.3$Linux_X86_64 LibreOffice_project/00m0$Build-3</Application>
  <Words>2714</Words>
  <Paragraphs>567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2019-05-23T23:37:46Z</dcterms:created>
  <dc:creator>TungLT</dc:creator>
  <dc:description/>
  <dc:language>en-US</dc:language>
  <cp:lastModifiedBy/>
  <cp:lastPrinted>2019-06-09T19:43:02Z</cp:lastPrinted>
  <dcterms:modified xsi:type="dcterms:W3CDTF">2019-08-01T21:31:55Z</dcterms:modified>
  <cp:revision>736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2</vt:i4>
  </property>
  <property fmtid="{D5CDD505-2E9C-101B-9397-08002B2CF9AE}" pid="7" name="Notes">
    <vt:i4>12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57</vt:i4>
  </property>
</Properties>
</file>